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45A73E-76E7-4943-8A10-CFDCB601ECE7}"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75178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5A73E-76E7-4943-8A10-CFDCB601ECE7}"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37813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5A73E-76E7-4943-8A10-CFDCB601ECE7}"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341685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45A73E-76E7-4943-8A10-CFDCB601ECE7}"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130087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45A73E-76E7-4943-8A10-CFDCB601ECE7}"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82429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45A73E-76E7-4943-8A10-CFDCB601ECE7}"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224190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45A73E-76E7-4943-8A10-CFDCB601ECE7}"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19246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45A73E-76E7-4943-8A10-CFDCB601ECE7}"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104724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5A73E-76E7-4943-8A10-CFDCB601ECE7}"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13547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45A73E-76E7-4943-8A10-CFDCB601ECE7}"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75905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45A73E-76E7-4943-8A10-CFDCB601ECE7}"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71684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5A73E-76E7-4943-8A10-CFDCB601ECE7}" type="datetimeFigureOut">
              <a:rPr lang="en-US" smtClean="0"/>
              <a:t>12/23/2021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58DDA-D9E6-42C0-8488-5688440805F2}" type="slidenum">
              <a:rPr lang="en-US" smtClean="0"/>
              <a:t>‹#›</a:t>
            </a:fld>
            <a:endParaRPr lang="en-US"/>
          </a:p>
        </p:txBody>
      </p:sp>
    </p:spTree>
    <p:extLst>
      <p:ext uri="{BB962C8B-B14F-4D97-AF65-F5344CB8AC3E}">
        <p14:creationId xmlns:p14="http://schemas.microsoft.com/office/powerpoint/2010/main" val="4034076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0364"/>
            <a:ext cx="9144000" cy="1122218"/>
          </a:xfrm>
        </p:spPr>
        <p:style>
          <a:lnRef idx="2">
            <a:schemeClr val="accent1"/>
          </a:lnRef>
          <a:fillRef idx="1">
            <a:schemeClr val="lt1"/>
          </a:fillRef>
          <a:effectRef idx="0">
            <a:schemeClr val="accent1"/>
          </a:effectRef>
          <a:fontRef idx="minor">
            <a:schemeClr val="dk1"/>
          </a:fontRef>
        </p:style>
        <p:txBody>
          <a:bodyPr>
            <a:normAutofit/>
          </a:bodyPr>
          <a:lstStyle/>
          <a:p>
            <a:r>
              <a:rPr lang="en-US" sz="6600" dirty="0" smtClean="0">
                <a:latin typeface="Times New Roman" panose="02020603050405020304" pitchFamily="18" charset="0"/>
                <a:cs typeface="Times New Roman" panose="02020603050405020304" pitchFamily="18" charset="0"/>
              </a:rPr>
              <a:t>Respiratory System</a:t>
            </a:r>
            <a:endParaRPr lang="en-US" sz="6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1136217"/>
          </a:xfrm>
        </p:spPr>
        <p:style>
          <a:lnRef idx="2">
            <a:schemeClr val="accent2"/>
          </a:lnRef>
          <a:fillRef idx="1">
            <a:schemeClr val="lt1"/>
          </a:fillRef>
          <a:effectRef idx="0">
            <a:schemeClr val="accent2"/>
          </a:effectRef>
          <a:fontRef idx="minor">
            <a:schemeClr val="dk1"/>
          </a:fontRef>
        </p:style>
        <p:txBody>
          <a:bodyPr>
            <a:noAutofit/>
          </a:bodyPr>
          <a:lstStyle/>
          <a:p>
            <a:r>
              <a:rPr lang="en-US" sz="3600" dirty="0" smtClean="0">
                <a:latin typeface="Times New Roman" panose="02020603050405020304" pitchFamily="18" charset="0"/>
                <a:cs typeface="Times New Roman" panose="02020603050405020304" pitchFamily="18" charset="0"/>
              </a:rPr>
              <a:t>Prepared by </a:t>
            </a:r>
          </a:p>
          <a:p>
            <a:r>
              <a:rPr lang="en-US" sz="3600" dirty="0" smtClean="0">
                <a:latin typeface="Times New Roman" panose="02020603050405020304" pitchFamily="18" charset="0"/>
                <a:cs typeface="Times New Roman" panose="02020603050405020304" pitchFamily="18" charset="0"/>
              </a:rPr>
              <a:t>Ali Malik Tiryag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853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360218"/>
            <a:ext cx="11513127" cy="6109855"/>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sz="3100" b="1" dirty="0" smtClean="0">
                <a:solidFill>
                  <a:srgbClr val="FF0000"/>
                </a:solidFill>
                <a:latin typeface="Times New Roman" panose="02020603050405020304" pitchFamily="18" charset="0"/>
                <a:cs typeface="Times New Roman" panose="02020603050405020304" pitchFamily="18" charset="0"/>
              </a:rPr>
              <a:t>3- Sputum </a:t>
            </a:r>
            <a:r>
              <a:rPr lang="en-US" sz="3100" b="1" dirty="0">
                <a:solidFill>
                  <a:srgbClr val="FF0000"/>
                </a:solidFill>
                <a:latin typeface="Times New Roman" panose="02020603050405020304" pitchFamily="18" charset="0"/>
                <a:cs typeface="Times New Roman" panose="02020603050405020304" pitchFamily="18" charset="0"/>
              </a:rPr>
              <a:t>Production</a:t>
            </a:r>
            <a:r>
              <a:rPr lang="en-US" sz="3100" dirty="0">
                <a:solidFill>
                  <a:srgbClr val="FF0000"/>
                </a:solidFill>
                <a:latin typeface="Times New Roman" panose="02020603050405020304" pitchFamily="18" charset="0"/>
                <a:cs typeface="Times New Roman" panose="02020603050405020304" pitchFamily="18" charset="0"/>
              </a:rPr>
              <a:t> </a:t>
            </a:r>
            <a:endParaRPr lang="en-US" sz="3100" dirty="0" smtClean="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r>
              <a:rPr lang="en-US" sz="3100" dirty="0">
                <a:latin typeface="Times New Roman" panose="02020603050405020304" pitchFamily="18" charset="0"/>
                <a:cs typeface="Times New Roman" panose="02020603050405020304" pitchFamily="18" charset="0"/>
              </a:rPr>
              <a:t>Sputum production is the reaction of the lungs to any constantly </a:t>
            </a:r>
            <a:r>
              <a:rPr lang="en-US" sz="3100" dirty="0" smtClean="0">
                <a:latin typeface="Times New Roman" panose="02020603050405020304" pitchFamily="18" charset="0"/>
                <a:cs typeface="Times New Roman" panose="02020603050405020304" pitchFamily="18" charset="0"/>
              </a:rPr>
              <a:t>recurring irritant </a:t>
            </a:r>
            <a:r>
              <a:rPr lang="en-US" sz="3100" dirty="0">
                <a:latin typeface="Times New Roman" panose="02020603050405020304" pitchFamily="18" charset="0"/>
                <a:cs typeface="Times New Roman" panose="02020603050405020304" pitchFamily="18" charset="0"/>
              </a:rPr>
              <a:t>and often results from persistent coughing. It may also </a:t>
            </a:r>
            <a:r>
              <a:rPr lang="en-US" sz="3100" dirty="0" smtClean="0">
                <a:latin typeface="Times New Roman" panose="02020603050405020304" pitchFamily="18" charset="0"/>
                <a:cs typeface="Times New Roman" panose="02020603050405020304" pitchFamily="18" charset="0"/>
              </a:rPr>
              <a:t>be associated </a:t>
            </a:r>
            <a:r>
              <a:rPr lang="en-US" sz="3100" dirty="0">
                <a:latin typeface="Times New Roman" panose="02020603050405020304" pitchFamily="18" charset="0"/>
                <a:cs typeface="Times New Roman" panose="02020603050405020304" pitchFamily="18" charset="0"/>
              </a:rPr>
              <a:t>with a nasal discharge. The nature of the sputum is </a:t>
            </a:r>
            <a:r>
              <a:rPr lang="en-US" sz="3100" dirty="0" smtClean="0">
                <a:latin typeface="Times New Roman" panose="02020603050405020304" pitchFamily="18" charset="0"/>
                <a:cs typeface="Times New Roman" panose="02020603050405020304" pitchFamily="18" charset="0"/>
              </a:rPr>
              <a:t>often indicative </a:t>
            </a:r>
            <a:r>
              <a:rPr lang="en-US" sz="3100" dirty="0">
                <a:latin typeface="Times New Roman" panose="02020603050405020304" pitchFamily="18" charset="0"/>
                <a:cs typeface="Times New Roman" panose="02020603050405020304" pitchFamily="18" charset="0"/>
              </a:rPr>
              <a:t>of its cause. A profuse amount of purulent sputum (thick </a:t>
            </a:r>
            <a:r>
              <a:rPr lang="en-US" sz="3100" dirty="0" smtClean="0">
                <a:latin typeface="Times New Roman" panose="02020603050405020304" pitchFamily="18" charset="0"/>
                <a:cs typeface="Times New Roman" panose="02020603050405020304" pitchFamily="18" charset="0"/>
              </a:rPr>
              <a:t>and yellow</a:t>
            </a:r>
            <a:r>
              <a:rPr lang="en-US" sz="3100" dirty="0">
                <a:latin typeface="Times New Roman" panose="02020603050405020304" pitchFamily="18" charset="0"/>
                <a:cs typeface="Times New Roman" panose="02020603050405020304" pitchFamily="18" charset="0"/>
              </a:rPr>
              <a:t>, green, or rust colored) or a change in color of the sputum is </a:t>
            </a:r>
            <a:r>
              <a:rPr lang="en-US" sz="3100" dirty="0" smtClean="0">
                <a:latin typeface="Times New Roman" panose="02020603050405020304" pitchFamily="18" charset="0"/>
                <a:cs typeface="Times New Roman" panose="02020603050405020304" pitchFamily="18" charset="0"/>
              </a:rPr>
              <a:t>a common </a:t>
            </a:r>
            <a:r>
              <a:rPr lang="en-US" sz="3100" dirty="0">
                <a:latin typeface="Times New Roman" panose="02020603050405020304" pitchFamily="18" charset="0"/>
                <a:cs typeface="Times New Roman" panose="02020603050405020304" pitchFamily="18" charset="0"/>
              </a:rPr>
              <a:t>sign of a bacterial infection. Thin, mucoid sputum </a:t>
            </a:r>
            <a:r>
              <a:rPr lang="en-US" sz="3100" dirty="0" smtClean="0">
                <a:latin typeface="Times New Roman" panose="02020603050405020304" pitchFamily="18" charset="0"/>
                <a:cs typeface="Times New Roman" panose="02020603050405020304" pitchFamily="18" charset="0"/>
              </a:rPr>
              <a:t>frequently results </a:t>
            </a:r>
            <a:r>
              <a:rPr lang="en-US" sz="3100" dirty="0">
                <a:latin typeface="Times New Roman" panose="02020603050405020304" pitchFamily="18" charset="0"/>
                <a:cs typeface="Times New Roman" panose="02020603050405020304" pitchFamily="18" charset="0"/>
              </a:rPr>
              <a:t>from viral bronchitis. </a:t>
            </a:r>
            <a:r>
              <a:rPr lang="en-US" sz="3100" dirty="0" smtClean="0">
                <a:latin typeface="Times New Roman" panose="02020603050405020304" pitchFamily="18" charset="0"/>
                <a:cs typeface="Times New Roman" panose="02020603050405020304" pitchFamily="18" charset="0"/>
              </a:rPr>
              <a:t>  A </a:t>
            </a:r>
            <a:r>
              <a:rPr lang="en-US" sz="3100" dirty="0">
                <a:latin typeface="Times New Roman" panose="02020603050405020304" pitchFamily="18" charset="0"/>
                <a:cs typeface="Times New Roman" panose="02020603050405020304" pitchFamily="18" charset="0"/>
              </a:rPr>
              <a:t>gradual increase of sputum over time </a:t>
            </a:r>
            <a:r>
              <a:rPr lang="en-US" sz="3100" dirty="0" smtClean="0">
                <a:latin typeface="Times New Roman" panose="02020603050405020304" pitchFamily="18" charset="0"/>
                <a:cs typeface="Times New Roman" panose="02020603050405020304" pitchFamily="18" charset="0"/>
              </a:rPr>
              <a:t>may occur </a:t>
            </a:r>
            <a:r>
              <a:rPr lang="en-US" sz="3100" dirty="0">
                <a:latin typeface="Times New Roman" panose="02020603050405020304" pitchFamily="18" charset="0"/>
                <a:cs typeface="Times New Roman" panose="02020603050405020304" pitchFamily="18" charset="0"/>
              </a:rPr>
              <a:t>with chronic bronchitis </a:t>
            </a:r>
            <a:r>
              <a:rPr lang="en-US" sz="3100" dirty="0" smtClean="0">
                <a:latin typeface="Times New Roman" panose="02020603050405020304" pitchFamily="18" charset="0"/>
                <a:cs typeface="Times New Roman" panose="02020603050405020304" pitchFamily="18" charset="0"/>
              </a:rPr>
              <a:t>or bronchiectasis</a:t>
            </a:r>
            <a:r>
              <a:rPr lang="en-US" sz="3100" dirty="0">
                <a:latin typeface="Times New Roman" panose="02020603050405020304" pitchFamily="18" charset="0"/>
                <a:cs typeface="Times New Roman" panose="02020603050405020304" pitchFamily="18" charset="0"/>
              </a:rPr>
              <a:t>. Pink-tinged </a:t>
            </a:r>
            <a:r>
              <a:rPr lang="en-US" sz="3100" dirty="0" smtClean="0">
                <a:latin typeface="Times New Roman" panose="02020603050405020304" pitchFamily="18" charset="0"/>
                <a:cs typeface="Times New Roman" panose="02020603050405020304" pitchFamily="18" charset="0"/>
              </a:rPr>
              <a:t>mucoid sputum </a:t>
            </a:r>
            <a:r>
              <a:rPr lang="en-US" sz="3100" dirty="0">
                <a:latin typeface="Times New Roman" panose="02020603050405020304" pitchFamily="18" charset="0"/>
                <a:cs typeface="Times New Roman" panose="02020603050405020304" pitchFamily="18" charset="0"/>
              </a:rPr>
              <a:t>suggests a lung tumor. Profuse, frothy, pink material, often </a:t>
            </a:r>
            <a:r>
              <a:rPr lang="en-US" sz="3100" dirty="0" smtClean="0">
                <a:latin typeface="Times New Roman" panose="02020603050405020304" pitchFamily="18" charset="0"/>
                <a:cs typeface="Times New Roman" panose="02020603050405020304" pitchFamily="18" charset="0"/>
              </a:rPr>
              <a:t>welling up </a:t>
            </a:r>
            <a:r>
              <a:rPr lang="en-US" sz="3100" dirty="0">
                <a:latin typeface="Times New Roman" panose="02020603050405020304" pitchFamily="18" charset="0"/>
                <a:cs typeface="Times New Roman" panose="02020603050405020304" pitchFamily="18" charset="0"/>
              </a:rPr>
              <a:t>into the throat, may indicate pulmonary edema. Foul-smelling </a:t>
            </a:r>
            <a:r>
              <a:rPr lang="en-US" sz="3100" dirty="0" smtClean="0">
                <a:latin typeface="Times New Roman" panose="02020603050405020304" pitchFamily="18" charset="0"/>
                <a:cs typeface="Times New Roman" panose="02020603050405020304" pitchFamily="18" charset="0"/>
              </a:rPr>
              <a:t>sputum and </a:t>
            </a:r>
            <a:r>
              <a:rPr lang="en-US" sz="3100" dirty="0">
                <a:latin typeface="Times New Roman" panose="02020603050405020304" pitchFamily="18" charset="0"/>
                <a:cs typeface="Times New Roman" panose="02020603050405020304" pitchFamily="18" charset="0"/>
              </a:rPr>
              <a:t>bad breath point to the presence of a lung abscess, bronchiectasis, </a:t>
            </a:r>
            <a:r>
              <a:rPr lang="en-US" sz="3100" dirty="0" smtClean="0">
                <a:latin typeface="Times New Roman" panose="02020603050405020304" pitchFamily="18" charset="0"/>
                <a:cs typeface="Times New Roman" panose="02020603050405020304" pitchFamily="18" charset="0"/>
              </a:rPr>
              <a:t>or an </a:t>
            </a:r>
            <a:r>
              <a:rPr lang="en-US" sz="3100" dirty="0">
                <a:latin typeface="Times New Roman" panose="02020603050405020304" pitchFamily="18" charset="0"/>
                <a:cs typeface="Times New Roman" panose="02020603050405020304" pitchFamily="18" charset="0"/>
              </a:rPr>
              <a:t>infection caused by fusospirochetal or other anaerobic organisms. </a:t>
            </a:r>
            <a:br>
              <a:rPr lang="en-US" sz="3100" dirty="0">
                <a:latin typeface="Times New Roman" panose="02020603050405020304" pitchFamily="18" charset="0"/>
                <a:cs typeface="Times New Roman" panose="02020603050405020304" pitchFamily="18" charset="0"/>
              </a:rPr>
            </a:br>
            <a:r>
              <a:rPr lang="en-US" dirty="0"/>
              <a:t/>
            </a: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282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7" y="360218"/>
            <a:ext cx="11208327" cy="6303818"/>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8600" b="1" dirty="0" smtClean="0">
                <a:solidFill>
                  <a:srgbClr val="FF0000"/>
                </a:solidFill>
                <a:latin typeface="Times New Roman" panose="02020603050405020304" pitchFamily="18" charset="0"/>
                <a:cs typeface="Times New Roman" panose="02020603050405020304" pitchFamily="18" charset="0"/>
              </a:rPr>
              <a:t>4- </a:t>
            </a:r>
            <a:r>
              <a:rPr lang="en-US" sz="8600" b="1" dirty="0">
                <a:solidFill>
                  <a:srgbClr val="FF0000"/>
                </a:solidFill>
              </a:rPr>
              <a:t>Chest </a:t>
            </a:r>
            <a:r>
              <a:rPr lang="en-US" sz="8600" b="1" dirty="0" smtClean="0">
                <a:solidFill>
                  <a:srgbClr val="FF0000"/>
                </a:solidFill>
              </a:rPr>
              <a:t>Pain</a:t>
            </a:r>
          </a:p>
          <a:p>
            <a:pPr marL="0" indent="0">
              <a:lnSpc>
                <a:spcPct val="220000"/>
              </a:lnSpc>
              <a:buNone/>
            </a:pPr>
            <a:r>
              <a:rPr lang="en-US" sz="9600" dirty="0">
                <a:latin typeface="Times New Roman" panose="02020603050405020304" pitchFamily="18" charset="0"/>
                <a:cs typeface="Times New Roman" panose="02020603050405020304" pitchFamily="18" charset="0"/>
              </a:rPr>
              <a:t>Chest pain or discomfort may be associated with pulmonary, </a:t>
            </a:r>
            <a:r>
              <a:rPr lang="en-US" sz="9600" dirty="0" smtClean="0">
                <a:latin typeface="Times New Roman" panose="02020603050405020304" pitchFamily="18" charset="0"/>
                <a:cs typeface="Times New Roman" panose="02020603050405020304" pitchFamily="18" charset="0"/>
              </a:rPr>
              <a:t>cardiac, gastrointestinal</a:t>
            </a:r>
            <a:r>
              <a:rPr lang="en-US" sz="9600" dirty="0">
                <a:latin typeface="Times New Roman" panose="02020603050405020304" pitchFamily="18" charset="0"/>
                <a:cs typeface="Times New Roman" panose="02020603050405020304" pitchFamily="18" charset="0"/>
              </a:rPr>
              <a:t>, or musculoskeletal disease or anxiety. Chest </a:t>
            </a:r>
            <a:r>
              <a:rPr lang="en-US" sz="9600" dirty="0" smtClean="0">
                <a:latin typeface="Times New Roman" panose="02020603050405020304" pitchFamily="18" charset="0"/>
                <a:cs typeface="Times New Roman" panose="02020603050405020304" pitchFamily="18" charset="0"/>
              </a:rPr>
              <a:t>pain associated </a:t>
            </a:r>
            <a:r>
              <a:rPr lang="en-US" sz="9600" dirty="0">
                <a:latin typeface="Times New Roman" panose="02020603050405020304" pitchFamily="18" charset="0"/>
                <a:cs typeface="Times New Roman" panose="02020603050405020304" pitchFamily="18" charset="0"/>
              </a:rPr>
              <a:t>with pulmonary conditions may be sharp, stabbing, </a:t>
            </a:r>
            <a:r>
              <a:rPr lang="en-US" sz="9600" dirty="0" smtClean="0">
                <a:latin typeface="Times New Roman" panose="02020603050405020304" pitchFamily="18" charset="0"/>
                <a:cs typeface="Times New Roman" panose="02020603050405020304" pitchFamily="18" charset="0"/>
              </a:rPr>
              <a:t>and intermittent</a:t>
            </a:r>
            <a:r>
              <a:rPr lang="en-US" sz="9600" dirty="0">
                <a:latin typeface="Times New Roman" panose="02020603050405020304" pitchFamily="18" charset="0"/>
                <a:cs typeface="Times New Roman" panose="02020603050405020304" pitchFamily="18" charset="0"/>
              </a:rPr>
              <a:t>, or it may be dull, aching, and persistent. The pain usually </a:t>
            </a:r>
            <a:r>
              <a:rPr lang="en-US" sz="9600" dirty="0" smtClean="0">
                <a:latin typeface="Times New Roman" panose="02020603050405020304" pitchFamily="18" charset="0"/>
                <a:cs typeface="Times New Roman" panose="02020603050405020304" pitchFamily="18" charset="0"/>
              </a:rPr>
              <a:t>is felt </a:t>
            </a:r>
            <a:r>
              <a:rPr lang="en-US" sz="9600" dirty="0">
                <a:latin typeface="Times New Roman" panose="02020603050405020304" pitchFamily="18" charset="0"/>
                <a:cs typeface="Times New Roman" panose="02020603050405020304" pitchFamily="18" charset="0"/>
              </a:rPr>
              <a:t>on the side where the pathologic process is located, although it may </a:t>
            </a:r>
            <a:r>
              <a:rPr lang="en-US" sz="9600" dirty="0" smtClean="0">
                <a:latin typeface="Times New Roman" panose="02020603050405020304" pitchFamily="18" charset="0"/>
                <a:cs typeface="Times New Roman" panose="02020603050405020304" pitchFamily="18" charset="0"/>
              </a:rPr>
              <a:t>be referred </a:t>
            </a:r>
            <a:r>
              <a:rPr lang="en-US" sz="9600" dirty="0">
                <a:latin typeface="Times New Roman" panose="02020603050405020304" pitchFamily="18" charset="0"/>
                <a:cs typeface="Times New Roman" panose="02020603050405020304" pitchFamily="18" charset="0"/>
              </a:rPr>
              <a:t>elsewhere—for example, to the neck, back, or abdomen. Chest pain may occur with pneumonia, pulmonary infarction, </a:t>
            </a:r>
            <a:r>
              <a:rPr lang="en-US" sz="9600" dirty="0" smtClean="0">
                <a:latin typeface="Times New Roman" panose="02020603050405020304" pitchFamily="18" charset="0"/>
                <a:cs typeface="Times New Roman" panose="02020603050405020304" pitchFamily="18" charset="0"/>
              </a:rPr>
              <a:t>or pleurisy</a:t>
            </a:r>
            <a:r>
              <a:rPr lang="en-US" sz="9600" dirty="0">
                <a:latin typeface="Times New Roman" panose="02020603050405020304" pitchFamily="18" charset="0"/>
                <a:cs typeface="Times New Roman" panose="02020603050405020304" pitchFamily="18" charset="0"/>
              </a:rPr>
              <a:t>, or as a late symptom of bronchogenic carcinoma. In </a:t>
            </a:r>
            <a:r>
              <a:rPr lang="en-US" sz="9600" dirty="0" smtClean="0">
                <a:latin typeface="Times New Roman" panose="02020603050405020304" pitchFamily="18" charset="0"/>
                <a:cs typeface="Times New Roman" panose="02020603050405020304" pitchFamily="18" charset="0"/>
              </a:rPr>
              <a:t>carcinoma, the </a:t>
            </a:r>
            <a:r>
              <a:rPr lang="en-US" sz="9600" dirty="0">
                <a:latin typeface="Times New Roman" panose="02020603050405020304" pitchFamily="18" charset="0"/>
                <a:cs typeface="Times New Roman" panose="02020603050405020304" pitchFamily="18" charset="0"/>
              </a:rPr>
              <a:t>pain may be dull and persistent because the cancer has invaded </a:t>
            </a:r>
            <a:r>
              <a:rPr lang="en-US" sz="9600" dirty="0" smtClean="0">
                <a:latin typeface="Times New Roman" panose="02020603050405020304" pitchFamily="18" charset="0"/>
                <a:cs typeface="Times New Roman" panose="02020603050405020304" pitchFamily="18" charset="0"/>
              </a:rPr>
              <a:t>the chest </a:t>
            </a:r>
            <a:r>
              <a:rPr lang="en-US" sz="9600" dirty="0">
                <a:latin typeface="Times New Roman" panose="02020603050405020304" pitchFamily="18" charset="0"/>
                <a:cs typeface="Times New Roman" panose="02020603050405020304" pitchFamily="18" charset="0"/>
              </a:rPr>
              <a:t>wall, mediastinum, or spine</a:t>
            </a:r>
            <a:r>
              <a:rPr lang="en-US" sz="9600" dirty="0" smtClean="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
            </a:r>
            <a:br>
              <a:rPr lang="en-US" sz="9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b="1" dirty="0" smtClean="0">
                <a:solidFill>
                  <a:srgbClr val="FF0000"/>
                </a:solidFill>
              </a:rPr>
              <a:t> </a:t>
            </a:r>
          </a:p>
          <a:p>
            <a:pPr marL="0" indent="0">
              <a:buNone/>
            </a:pPr>
            <a:r>
              <a:rPr lang="en-US" dirty="0"/>
              <a:t/>
            </a: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163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2" y="304800"/>
            <a:ext cx="11679382" cy="6109855"/>
          </a:xfrm>
        </p:spPr>
        <p:style>
          <a:lnRef idx="2">
            <a:schemeClr val="dk1"/>
          </a:lnRef>
          <a:fillRef idx="1">
            <a:schemeClr val="lt1"/>
          </a:fillRef>
          <a:effectRef idx="0">
            <a:schemeClr val="dk1"/>
          </a:effectRef>
          <a:fontRef idx="minor">
            <a:schemeClr val="dk1"/>
          </a:fontRef>
        </p:style>
        <p:txBody>
          <a:bodyPr>
            <a:normAutofit/>
          </a:bodyPr>
          <a:lstStyle/>
          <a:p>
            <a:pPr marL="0" indent="0">
              <a:lnSpc>
                <a:spcPct val="150000"/>
              </a:lnSpc>
              <a:buNone/>
            </a:pPr>
            <a:r>
              <a:rPr lang="en-US" dirty="0">
                <a:latin typeface="Times New Roman" panose="02020603050405020304" pitchFamily="18" charset="0"/>
                <a:cs typeface="Times New Roman" panose="02020603050405020304" pitchFamily="18" charset="0"/>
              </a:rPr>
              <a:t>the parietal pleura have a rich supply of sensory nerves that </a:t>
            </a:r>
            <a:r>
              <a:rPr lang="en-US" dirty="0" smtClean="0">
                <a:latin typeface="Times New Roman" panose="02020603050405020304" pitchFamily="18" charset="0"/>
                <a:cs typeface="Times New Roman" panose="02020603050405020304" pitchFamily="18" charset="0"/>
              </a:rPr>
              <a:t>are stimulated </a:t>
            </a:r>
            <a:r>
              <a:rPr lang="en-US" dirty="0">
                <a:latin typeface="Times New Roman" panose="02020603050405020304" pitchFamily="18" charset="0"/>
                <a:cs typeface="Times New Roman" panose="02020603050405020304" pitchFamily="18" charset="0"/>
              </a:rPr>
              <a:t>by inflammation and stretching of the membrane. Pleuritic </a:t>
            </a:r>
            <a:r>
              <a:rPr lang="en-US" dirty="0" smtClean="0">
                <a:latin typeface="Times New Roman" panose="02020603050405020304" pitchFamily="18" charset="0"/>
                <a:cs typeface="Times New Roman" panose="02020603050405020304" pitchFamily="18" charset="0"/>
              </a:rPr>
              <a:t>pain from </a:t>
            </a:r>
            <a:r>
              <a:rPr lang="en-US" dirty="0">
                <a:latin typeface="Times New Roman" panose="02020603050405020304" pitchFamily="18" charset="0"/>
                <a:cs typeface="Times New Roman" panose="02020603050405020304" pitchFamily="18" charset="0"/>
              </a:rPr>
              <a:t>irritation of the parietal pleura is sharp and seems to “catch” </a:t>
            </a:r>
            <a:r>
              <a:rPr lang="en-US" dirty="0" smtClean="0">
                <a:latin typeface="Times New Roman" panose="02020603050405020304" pitchFamily="18" charset="0"/>
                <a:cs typeface="Times New Roman" panose="02020603050405020304" pitchFamily="18" charset="0"/>
              </a:rPr>
              <a:t>on inspiration</a:t>
            </a:r>
            <a:r>
              <a:rPr lang="en-US" dirty="0">
                <a:latin typeface="Times New Roman" panose="02020603050405020304" pitchFamily="18" charset="0"/>
                <a:cs typeface="Times New Roman" panose="02020603050405020304" pitchFamily="18" charset="0"/>
              </a:rPr>
              <a:t>; patients often describe it as being “like the stabbing of </a:t>
            </a:r>
            <a:r>
              <a:rPr lang="en-US" dirty="0" smtClean="0">
                <a:latin typeface="Times New Roman" panose="02020603050405020304" pitchFamily="18" charset="0"/>
                <a:cs typeface="Times New Roman" panose="02020603050405020304" pitchFamily="18" charset="0"/>
              </a:rPr>
              <a:t>a knife</a:t>
            </a:r>
            <a:r>
              <a:rPr lang="en-US" dirty="0">
                <a:latin typeface="Times New Roman" panose="02020603050405020304" pitchFamily="18" charset="0"/>
                <a:cs typeface="Times New Roman" panose="02020603050405020304" pitchFamily="18" charset="0"/>
              </a:rPr>
              <a:t>.” Patients are more comfortable when they lay on the affected </a:t>
            </a:r>
            <a:r>
              <a:rPr lang="en-US" dirty="0" smtClean="0">
                <a:latin typeface="Times New Roman" panose="02020603050405020304" pitchFamily="18" charset="0"/>
                <a:cs typeface="Times New Roman" panose="02020603050405020304" pitchFamily="18" charset="0"/>
              </a:rPr>
              <a:t>side because </a:t>
            </a:r>
            <a:r>
              <a:rPr lang="en-US" dirty="0">
                <a:latin typeface="Times New Roman" panose="02020603050405020304" pitchFamily="18" charset="0"/>
                <a:cs typeface="Times New Roman" panose="02020603050405020304" pitchFamily="18" charset="0"/>
              </a:rPr>
              <a:t>this position splints the chest wall, limits expansion </a:t>
            </a:r>
            <a:r>
              <a:rPr lang="en-US" dirty="0" smtClean="0">
                <a:latin typeface="Times New Roman" panose="02020603050405020304" pitchFamily="18" charset="0"/>
                <a:cs typeface="Times New Roman" panose="02020603050405020304" pitchFamily="18" charset="0"/>
              </a:rPr>
              <a:t>and contraction </a:t>
            </a:r>
            <a:r>
              <a:rPr lang="en-US" dirty="0">
                <a:latin typeface="Times New Roman" panose="02020603050405020304" pitchFamily="18" charset="0"/>
                <a:cs typeface="Times New Roman" panose="02020603050405020304" pitchFamily="18" charset="0"/>
              </a:rPr>
              <a:t>of the lung, and reduces the friction between the injured </a:t>
            </a:r>
            <a:r>
              <a:rPr lang="en-US" dirty="0" smtClean="0">
                <a:latin typeface="Times New Roman" panose="02020603050405020304" pitchFamily="18" charset="0"/>
                <a:cs typeface="Times New Roman" panose="02020603050405020304" pitchFamily="18" charset="0"/>
              </a:rPr>
              <a:t>or diseased </a:t>
            </a:r>
            <a:r>
              <a:rPr lang="en-US" dirty="0">
                <a:latin typeface="Times New Roman" panose="02020603050405020304" pitchFamily="18" charset="0"/>
                <a:cs typeface="Times New Roman" panose="02020603050405020304" pitchFamily="18" charset="0"/>
              </a:rPr>
              <a:t>pleurae on that side. Pain associated with cough may be </a:t>
            </a:r>
            <a:r>
              <a:rPr lang="en-US" dirty="0" smtClean="0">
                <a:latin typeface="Times New Roman" panose="02020603050405020304" pitchFamily="18" charset="0"/>
                <a:cs typeface="Times New Roman" panose="02020603050405020304" pitchFamily="18" charset="0"/>
              </a:rPr>
              <a:t>reduced manually </a:t>
            </a:r>
            <a:r>
              <a:rPr lang="en-US" dirty="0">
                <a:latin typeface="Times New Roman" panose="02020603050405020304" pitchFamily="18" charset="0"/>
                <a:cs typeface="Times New Roman" panose="02020603050405020304" pitchFamily="18" charset="0"/>
              </a:rPr>
              <a:t>by splinting the rib cage.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38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1" y="290945"/>
            <a:ext cx="11582400" cy="609600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9600" b="1" dirty="0" smtClean="0">
                <a:solidFill>
                  <a:srgbClr val="FF0000"/>
                </a:solidFill>
                <a:latin typeface="Times New Roman" panose="02020603050405020304" pitchFamily="18" charset="0"/>
                <a:cs typeface="Times New Roman" panose="02020603050405020304" pitchFamily="18" charset="0"/>
              </a:rPr>
              <a:t>5- Wheezing</a:t>
            </a:r>
          </a:p>
          <a:p>
            <a:pPr marL="0" indent="0">
              <a:lnSpc>
                <a:spcPct val="150000"/>
              </a:lnSpc>
              <a:buNone/>
            </a:pPr>
            <a:r>
              <a:rPr lang="en-US" sz="9600" dirty="0">
                <a:latin typeface="Times New Roman" panose="02020603050405020304" pitchFamily="18" charset="0"/>
                <a:cs typeface="Times New Roman" panose="02020603050405020304" pitchFamily="18" charset="0"/>
              </a:rPr>
              <a:t>Wheezing is a high-pitched, musical sound heard on either </a:t>
            </a:r>
            <a:r>
              <a:rPr lang="en-US" sz="9600" dirty="0" smtClean="0">
                <a:latin typeface="Times New Roman" panose="02020603050405020304" pitchFamily="18" charset="0"/>
                <a:cs typeface="Times New Roman" panose="02020603050405020304" pitchFamily="18" charset="0"/>
              </a:rPr>
              <a:t>expiration (asthma</a:t>
            </a:r>
            <a:r>
              <a:rPr lang="en-US" sz="9600" dirty="0">
                <a:latin typeface="Times New Roman" panose="02020603050405020304" pitchFamily="18" charset="0"/>
                <a:cs typeface="Times New Roman" panose="02020603050405020304" pitchFamily="18" charset="0"/>
              </a:rPr>
              <a:t>) or inspiration (bronchitis). It is often the major finding in </a:t>
            </a:r>
            <a:r>
              <a:rPr lang="en-US" sz="9600" dirty="0" smtClean="0">
                <a:latin typeface="Times New Roman" panose="02020603050405020304" pitchFamily="18" charset="0"/>
                <a:cs typeface="Times New Roman" panose="02020603050405020304" pitchFamily="18" charset="0"/>
              </a:rPr>
              <a:t>a patient </a:t>
            </a:r>
            <a:r>
              <a:rPr lang="en-US" sz="9600" dirty="0">
                <a:latin typeface="Times New Roman" panose="02020603050405020304" pitchFamily="18" charset="0"/>
                <a:cs typeface="Times New Roman" panose="02020603050405020304" pitchFamily="18" charset="0"/>
              </a:rPr>
              <a:t>with bronchoconstriction or airway narrowing. Rhonchi are </a:t>
            </a:r>
            <a:r>
              <a:rPr lang="en-US" sz="9600" dirty="0" smtClean="0">
                <a:latin typeface="Times New Roman" panose="02020603050405020304" pitchFamily="18" charset="0"/>
                <a:cs typeface="Times New Roman" panose="02020603050405020304" pitchFamily="18" charset="0"/>
              </a:rPr>
              <a:t>low-pitched </a:t>
            </a:r>
            <a:r>
              <a:rPr lang="en-US" sz="9600" dirty="0">
                <a:latin typeface="Times New Roman" panose="02020603050405020304" pitchFamily="18" charset="0"/>
                <a:cs typeface="Times New Roman" panose="02020603050405020304" pitchFamily="18" charset="0"/>
              </a:rPr>
              <a:t>continuous sounds heard over the lungs in partial </a:t>
            </a:r>
            <a:r>
              <a:rPr lang="en-US" sz="9600" dirty="0" smtClean="0">
                <a:latin typeface="Times New Roman" panose="02020603050405020304" pitchFamily="18" charset="0"/>
                <a:cs typeface="Times New Roman" panose="02020603050405020304" pitchFamily="18" charset="0"/>
              </a:rPr>
              <a:t>airway obstruction</a:t>
            </a:r>
            <a:r>
              <a:rPr lang="en-US" sz="9600" dirty="0">
                <a:latin typeface="Times New Roman" panose="02020603050405020304" pitchFamily="18" charset="0"/>
                <a:cs typeface="Times New Roman" panose="02020603050405020304" pitchFamily="18" charset="0"/>
              </a:rPr>
              <a:t>. Depending on their location and severity, these sounds may </a:t>
            </a:r>
            <a:r>
              <a:rPr lang="en-US" sz="9600" dirty="0" smtClean="0">
                <a:latin typeface="Times New Roman" panose="02020603050405020304" pitchFamily="18" charset="0"/>
                <a:cs typeface="Times New Roman" panose="02020603050405020304" pitchFamily="18" charset="0"/>
              </a:rPr>
              <a:t>be heard </a:t>
            </a:r>
            <a:r>
              <a:rPr lang="en-US" sz="9600" dirty="0">
                <a:latin typeface="Times New Roman" panose="02020603050405020304" pitchFamily="18" charset="0"/>
                <a:cs typeface="Times New Roman" panose="02020603050405020304" pitchFamily="18" charset="0"/>
              </a:rPr>
              <a:t>with or without </a:t>
            </a:r>
            <a:r>
              <a:rPr lang="en-US" sz="9600" dirty="0" smtClean="0">
                <a:latin typeface="Times New Roman" panose="02020603050405020304" pitchFamily="18" charset="0"/>
                <a:cs typeface="Times New Roman" panose="02020603050405020304" pitchFamily="18" charset="0"/>
              </a:rPr>
              <a:t>a stethoscope</a:t>
            </a:r>
            <a:r>
              <a:rPr lang="en-US" sz="9600" dirty="0">
                <a:latin typeface="Times New Roman" panose="02020603050405020304" pitchFamily="18" charset="0"/>
                <a:cs typeface="Times New Roman" panose="02020603050405020304" pitchFamily="18" charset="0"/>
              </a:rPr>
              <a:t>. </a:t>
            </a:r>
            <a:endParaRPr lang="en-US" sz="96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9600" b="1" dirty="0" smtClean="0">
                <a:solidFill>
                  <a:srgbClr val="FF0000"/>
                </a:solidFill>
                <a:latin typeface="Times New Roman" panose="02020603050405020304" pitchFamily="18" charset="0"/>
                <a:cs typeface="Times New Roman" panose="02020603050405020304" pitchFamily="18" charset="0"/>
              </a:rPr>
              <a:t>6- </a:t>
            </a:r>
            <a:r>
              <a:rPr lang="en-US" sz="9600" b="1" dirty="0">
                <a:solidFill>
                  <a:srgbClr val="FF0000"/>
                </a:solidFill>
                <a:latin typeface="Times New Roman" panose="02020603050405020304" pitchFamily="18" charset="0"/>
                <a:cs typeface="Times New Roman" panose="02020603050405020304" pitchFamily="18" charset="0"/>
              </a:rPr>
              <a:t>Hemoptysis</a:t>
            </a:r>
            <a:r>
              <a:rPr lang="en-US" sz="9600" dirty="0">
                <a:solidFill>
                  <a:srgbClr val="FF0000"/>
                </a:solidFill>
                <a:latin typeface="Times New Roman" panose="02020603050405020304" pitchFamily="18" charset="0"/>
                <a:cs typeface="Times New Roman" panose="02020603050405020304" pitchFamily="18" charset="0"/>
              </a:rPr>
              <a:t> </a:t>
            </a:r>
            <a:endParaRPr lang="en-US" sz="9600" dirty="0" smtClean="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r>
              <a:rPr lang="en-US" sz="9600" b="1" dirty="0">
                <a:latin typeface="Times New Roman" panose="02020603050405020304" pitchFamily="18" charset="0"/>
                <a:cs typeface="Times New Roman" panose="02020603050405020304" pitchFamily="18" charset="0"/>
              </a:rPr>
              <a:t>Hemoptysis </a:t>
            </a:r>
            <a:r>
              <a:rPr lang="en-US" sz="9600" dirty="0">
                <a:latin typeface="Times New Roman" panose="02020603050405020304" pitchFamily="18" charset="0"/>
                <a:cs typeface="Times New Roman" panose="02020603050405020304" pitchFamily="18" charset="0"/>
              </a:rPr>
              <a:t>is the expectoration of blood from the respiratory tract. It </a:t>
            </a:r>
            <a:r>
              <a:rPr lang="en-US" sz="9600" dirty="0" smtClean="0">
                <a:latin typeface="Times New Roman" panose="02020603050405020304" pitchFamily="18" charset="0"/>
                <a:cs typeface="Times New Roman" panose="02020603050405020304" pitchFamily="18" charset="0"/>
              </a:rPr>
              <a:t>can present </a:t>
            </a:r>
            <a:r>
              <a:rPr lang="en-US" sz="9600" dirty="0">
                <a:latin typeface="Times New Roman" panose="02020603050405020304" pitchFamily="18" charset="0"/>
                <a:cs typeface="Times New Roman" panose="02020603050405020304" pitchFamily="18" charset="0"/>
              </a:rPr>
              <a:t>as small to moderate blood-stained sputum to a large </a:t>
            </a:r>
            <a:r>
              <a:rPr lang="en-US" sz="9600" dirty="0" smtClean="0">
                <a:latin typeface="Times New Roman" panose="02020603050405020304" pitchFamily="18" charset="0"/>
                <a:cs typeface="Times New Roman" panose="02020603050405020304" pitchFamily="18" charset="0"/>
              </a:rPr>
              <a:t>hemorrhage and </a:t>
            </a:r>
            <a:r>
              <a:rPr lang="en-US" sz="9600" dirty="0">
                <a:latin typeface="Times New Roman" panose="02020603050405020304" pitchFamily="18" charset="0"/>
                <a:cs typeface="Times New Roman" panose="02020603050405020304" pitchFamily="18" charset="0"/>
              </a:rPr>
              <a:t>always warrants further investigation. The onset of hemoptysis </a:t>
            </a:r>
            <a:r>
              <a:rPr lang="en-US" sz="9600" dirty="0" smtClean="0">
                <a:latin typeface="Times New Roman" panose="02020603050405020304" pitchFamily="18" charset="0"/>
                <a:cs typeface="Times New Roman" panose="02020603050405020304" pitchFamily="18" charset="0"/>
              </a:rPr>
              <a:t>is usually </a:t>
            </a:r>
            <a:r>
              <a:rPr lang="en-US" sz="9600" dirty="0">
                <a:latin typeface="Times New Roman" panose="02020603050405020304" pitchFamily="18" charset="0"/>
                <a:cs typeface="Times New Roman" panose="02020603050405020304" pitchFamily="18" charset="0"/>
              </a:rPr>
              <a:t>sudden, and it may be intermittent or continuous. </a:t>
            </a:r>
            <a:br>
              <a:rPr lang="en-US" sz="9600" dirty="0">
                <a:latin typeface="Times New Roman" panose="02020603050405020304" pitchFamily="18" charset="0"/>
                <a:cs typeface="Times New Roman" panose="02020603050405020304" pitchFamily="18" charset="0"/>
              </a:rPr>
            </a:br>
            <a:r>
              <a:rPr lang="en-US" sz="9600" dirty="0"/>
              <a:t/>
            </a:r>
            <a:br>
              <a:rPr lang="en-US" sz="9600" dirty="0"/>
            </a:br>
            <a:r>
              <a:rPr lang="en-US" sz="2400" dirty="0"/>
              <a:t/>
            </a:r>
            <a:br>
              <a:rPr lang="en-US" sz="2400" dirty="0"/>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348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3" y="401782"/>
            <a:ext cx="11554690" cy="6192982"/>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lnSpc>
                <a:spcPct val="150000"/>
              </a:lnSpc>
              <a:buNone/>
            </a:pPr>
            <a:r>
              <a:rPr lang="en-US" sz="9600" dirty="0">
                <a:latin typeface="Times New Roman" panose="02020603050405020304" pitchFamily="18" charset="0"/>
                <a:cs typeface="Times New Roman" panose="02020603050405020304" pitchFamily="18" charset="0"/>
              </a:rPr>
              <a:t>The </a:t>
            </a:r>
            <a:r>
              <a:rPr lang="en-US" sz="9600" dirty="0" smtClean="0">
                <a:latin typeface="Times New Roman" panose="02020603050405020304" pitchFamily="18" charset="0"/>
                <a:cs typeface="Times New Roman" panose="02020603050405020304" pitchFamily="18" charset="0"/>
              </a:rPr>
              <a:t>most common </a:t>
            </a:r>
            <a:r>
              <a:rPr lang="en-US" sz="9600" dirty="0">
                <a:latin typeface="Times New Roman" panose="02020603050405020304" pitchFamily="18" charset="0"/>
                <a:cs typeface="Times New Roman" panose="02020603050405020304" pitchFamily="18" charset="0"/>
              </a:rPr>
              <a:t>causes </a:t>
            </a:r>
            <a:r>
              <a:rPr lang="en-US" sz="9600" dirty="0" smtClean="0">
                <a:latin typeface="Times New Roman" panose="02020603050405020304" pitchFamily="18" charset="0"/>
                <a:cs typeface="Times New Roman" panose="02020603050405020304" pitchFamily="18" charset="0"/>
              </a:rPr>
              <a:t>are: Pulmonary infection, Carcinoma </a:t>
            </a:r>
            <a:r>
              <a:rPr lang="en-US" sz="9600" dirty="0">
                <a:latin typeface="Times New Roman" panose="02020603050405020304" pitchFamily="18" charset="0"/>
                <a:cs typeface="Times New Roman" panose="02020603050405020304" pitchFamily="18" charset="0"/>
              </a:rPr>
              <a:t>of the </a:t>
            </a:r>
            <a:r>
              <a:rPr lang="en-US" sz="9600" dirty="0" smtClean="0">
                <a:latin typeface="Times New Roman" panose="02020603050405020304" pitchFamily="18" charset="0"/>
                <a:cs typeface="Times New Roman" panose="02020603050405020304" pitchFamily="18" charset="0"/>
              </a:rPr>
              <a:t>lung,</a:t>
            </a: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Abnormalities </a:t>
            </a:r>
            <a:r>
              <a:rPr lang="en-US" sz="9600" dirty="0">
                <a:latin typeface="Times New Roman" panose="02020603050405020304" pitchFamily="18" charset="0"/>
                <a:cs typeface="Times New Roman" panose="02020603050405020304" pitchFamily="18" charset="0"/>
              </a:rPr>
              <a:t>of the heart or blood </a:t>
            </a:r>
            <a:r>
              <a:rPr lang="en-US" sz="9600" dirty="0" smtClean="0">
                <a:latin typeface="Times New Roman" panose="02020603050405020304" pitchFamily="18" charset="0"/>
                <a:cs typeface="Times New Roman" panose="02020603050405020304" pitchFamily="18" charset="0"/>
              </a:rPr>
              <a:t>vessels, Pulmonary </a:t>
            </a:r>
            <a:r>
              <a:rPr lang="en-US" sz="9600" dirty="0">
                <a:latin typeface="Times New Roman" panose="02020603050405020304" pitchFamily="18" charset="0"/>
                <a:cs typeface="Times New Roman" panose="02020603050405020304" pitchFamily="18" charset="0"/>
              </a:rPr>
              <a:t>artery or vein </a:t>
            </a:r>
            <a:r>
              <a:rPr lang="en-US" sz="9600" dirty="0" smtClean="0">
                <a:latin typeface="Times New Roman" panose="02020603050405020304" pitchFamily="18" charset="0"/>
                <a:cs typeface="Times New Roman" panose="02020603050405020304" pitchFamily="18" charset="0"/>
              </a:rPr>
              <a:t>abnormalities, PE </a:t>
            </a:r>
            <a:r>
              <a:rPr lang="en-US" sz="9600" dirty="0">
                <a:latin typeface="Times New Roman" panose="02020603050405020304" pitchFamily="18" charset="0"/>
                <a:cs typeface="Times New Roman" panose="02020603050405020304" pitchFamily="18" charset="0"/>
              </a:rPr>
              <a:t>or </a:t>
            </a:r>
            <a:r>
              <a:rPr lang="en-US" sz="9600" dirty="0" smtClean="0">
                <a:latin typeface="Times New Roman" panose="02020603050405020304" pitchFamily="18" charset="0"/>
                <a:cs typeface="Times New Roman" panose="02020603050405020304" pitchFamily="18" charset="0"/>
              </a:rPr>
              <a:t>infarction. </a:t>
            </a:r>
            <a:r>
              <a:rPr lang="en-US" sz="9600" dirty="0">
                <a:latin typeface="Times New Roman" panose="02020603050405020304" pitchFamily="18" charset="0"/>
                <a:cs typeface="Times New Roman" panose="02020603050405020304" pitchFamily="18" charset="0"/>
              </a:rPr>
              <a:t>Potential sources of bleeding include the gums, nasopharynx, lungs, </a:t>
            </a:r>
            <a:r>
              <a:rPr lang="en-US" sz="9600" dirty="0" smtClean="0">
                <a:latin typeface="Times New Roman" panose="02020603050405020304" pitchFamily="18" charset="0"/>
                <a:cs typeface="Times New Roman" panose="02020603050405020304" pitchFamily="18" charset="0"/>
              </a:rPr>
              <a:t>or stomach. </a:t>
            </a:r>
          </a:p>
          <a:p>
            <a:pPr>
              <a:lnSpc>
                <a:spcPct val="150000"/>
              </a:lnSpc>
            </a:pPr>
            <a:r>
              <a:rPr lang="en-US" sz="9600" dirty="0">
                <a:latin typeface="Times New Roman" panose="02020603050405020304" pitchFamily="18" charset="0"/>
                <a:cs typeface="Times New Roman" panose="02020603050405020304" pitchFamily="18" charset="0"/>
              </a:rPr>
              <a:t>Bloody sputum from the nose or the nasopharynx is usually </a:t>
            </a:r>
            <a:r>
              <a:rPr lang="en-US" sz="9600" dirty="0" smtClean="0">
                <a:latin typeface="Times New Roman" panose="02020603050405020304" pitchFamily="18" charset="0"/>
                <a:cs typeface="Times New Roman" panose="02020603050405020304" pitchFamily="18" charset="0"/>
              </a:rPr>
              <a:t>preceded by </a:t>
            </a:r>
            <a:r>
              <a:rPr lang="en-US" sz="9600" dirty="0">
                <a:latin typeface="Times New Roman" panose="02020603050405020304" pitchFamily="18" charset="0"/>
                <a:cs typeface="Times New Roman" panose="02020603050405020304" pitchFamily="18" charset="0"/>
              </a:rPr>
              <a:t>considerable sniffing, with blood possibly appearing in the nose</a:t>
            </a:r>
            <a:r>
              <a:rPr lang="en-US" sz="9600" dirty="0" smtClean="0">
                <a:latin typeface="Times New Roman" panose="02020603050405020304" pitchFamily="18" charset="0"/>
                <a:cs typeface="Times New Roman" panose="02020603050405020304" pitchFamily="18" charset="0"/>
              </a:rPr>
              <a:t>.</a:t>
            </a:r>
          </a:p>
          <a:p>
            <a:pPr>
              <a:lnSpc>
                <a:spcPct val="150000"/>
              </a:lnSpc>
            </a:pPr>
            <a:r>
              <a:rPr lang="en-US" sz="9600" dirty="0">
                <a:latin typeface="Times New Roman" panose="02020603050405020304" pitchFamily="18" charset="0"/>
                <a:cs typeface="Times New Roman" panose="02020603050405020304" pitchFamily="18" charset="0"/>
              </a:rPr>
              <a:t>Blood from the lung is usually bright red, frothy, and mixed </a:t>
            </a:r>
            <a:r>
              <a:rPr lang="en-US" sz="9600" dirty="0" smtClean="0">
                <a:latin typeface="Times New Roman" panose="02020603050405020304" pitchFamily="18" charset="0"/>
                <a:cs typeface="Times New Roman" panose="02020603050405020304" pitchFamily="18" charset="0"/>
              </a:rPr>
              <a:t>with sputum</a:t>
            </a: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Initial symptoms </a:t>
            </a:r>
            <a:r>
              <a:rPr lang="en-US" sz="9600" dirty="0">
                <a:latin typeface="Times New Roman" panose="02020603050405020304" pitchFamily="18" charset="0"/>
                <a:cs typeface="Times New Roman" panose="02020603050405020304" pitchFamily="18" charset="0"/>
              </a:rPr>
              <a:t>include a tickling sensation in the throat, </a:t>
            </a:r>
            <a:r>
              <a:rPr lang="en-US" sz="9600" dirty="0" smtClean="0">
                <a:latin typeface="Times New Roman" panose="02020603050405020304" pitchFamily="18" charset="0"/>
                <a:cs typeface="Times New Roman" panose="02020603050405020304" pitchFamily="18" charset="0"/>
              </a:rPr>
              <a:t>a salty </a:t>
            </a:r>
            <a:r>
              <a:rPr lang="en-US" sz="9600" dirty="0">
                <a:latin typeface="Times New Roman" panose="02020603050405020304" pitchFamily="18" charset="0"/>
                <a:cs typeface="Times New Roman" panose="02020603050405020304" pitchFamily="18" charset="0"/>
              </a:rPr>
              <a:t>taste, a burning or bubbling sensation in the chest, and </a:t>
            </a:r>
            <a:r>
              <a:rPr lang="en-US" sz="9600" dirty="0" smtClean="0">
                <a:latin typeface="Times New Roman" panose="02020603050405020304" pitchFamily="18" charset="0"/>
                <a:cs typeface="Times New Roman" panose="02020603050405020304" pitchFamily="18" charset="0"/>
              </a:rPr>
              <a:t>perhaps chest </a:t>
            </a:r>
            <a:r>
              <a:rPr lang="en-US" sz="9600" dirty="0">
                <a:latin typeface="Times New Roman" panose="02020603050405020304" pitchFamily="18" charset="0"/>
                <a:cs typeface="Times New Roman" panose="02020603050405020304" pitchFamily="18" charset="0"/>
              </a:rPr>
              <a:t>pain, in which case, the patient tends to splint the bleeding </a:t>
            </a:r>
            <a:r>
              <a:rPr lang="en-US" sz="9600" dirty="0" smtClean="0">
                <a:latin typeface="Times New Roman" panose="02020603050405020304" pitchFamily="18" charset="0"/>
                <a:cs typeface="Times New Roman" panose="02020603050405020304" pitchFamily="18" charset="0"/>
              </a:rPr>
              <a:t>side. This </a:t>
            </a:r>
            <a:r>
              <a:rPr lang="en-US" sz="9600" dirty="0">
                <a:latin typeface="Times New Roman" panose="02020603050405020304" pitchFamily="18" charset="0"/>
                <a:cs typeface="Times New Roman" panose="02020603050405020304" pitchFamily="18" charset="0"/>
              </a:rPr>
              <a:t>blood has an alkaline pH (greater than 7). </a:t>
            </a:r>
            <a:endParaRPr lang="en-US" sz="9600" dirty="0" smtClean="0">
              <a:latin typeface="Times New Roman" panose="02020603050405020304" pitchFamily="18" charset="0"/>
              <a:cs typeface="Times New Roman" panose="02020603050405020304" pitchFamily="18" charset="0"/>
            </a:endParaRPr>
          </a:p>
          <a:p>
            <a:pPr>
              <a:lnSpc>
                <a:spcPct val="150000"/>
              </a:lnSpc>
            </a:pPr>
            <a:r>
              <a:rPr lang="en-US" sz="9600" dirty="0">
                <a:latin typeface="Times New Roman" panose="02020603050405020304" pitchFamily="18" charset="0"/>
                <a:cs typeface="Times New Roman" panose="02020603050405020304" pitchFamily="18" charset="0"/>
              </a:rPr>
              <a:t>Blood from the stomach is vomited rather than expectorated, may </a:t>
            </a:r>
            <a:r>
              <a:rPr lang="en-US" sz="9600" dirty="0" smtClean="0">
                <a:latin typeface="Times New Roman" panose="02020603050405020304" pitchFamily="18" charset="0"/>
                <a:cs typeface="Times New Roman" panose="02020603050405020304" pitchFamily="18" charset="0"/>
              </a:rPr>
              <a:t>be mixed </a:t>
            </a:r>
            <a:r>
              <a:rPr lang="en-US" sz="9600" dirty="0">
                <a:latin typeface="Times New Roman" panose="02020603050405020304" pitchFamily="18" charset="0"/>
                <a:cs typeface="Times New Roman" panose="02020603050405020304" pitchFamily="18" charset="0"/>
              </a:rPr>
              <a:t>with food, and is usually much darker and often referred to </a:t>
            </a:r>
            <a:r>
              <a:rPr lang="en-US" sz="9600" dirty="0" smtClean="0">
                <a:latin typeface="Times New Roman" panose="02020603050405020304" pitchFamily="18" charset="0"/>
                <a:cs typeface="Times New Roman" panose="02020603050405020304" pitchFamily="18" charset="0"/>
              </a:rPr>
              <a:t>as “coffee </a:t>
            </a:r>
            <a:r>
              <a:rPr lang="en-US" sz="9600" dirty="0">
                <a:latin typeface="Times New Roman" panose="02020603050405020304" pitchFamily="18" charset="0"/>
                <a:cs typeface="Times New Roman" panose="02020603050405020304" pitchFamily="18" charset="0"/>
              </a:rPr>
              <a:t>ground emesis.” This blood has an acid pH (less than 7).</a:t>
            </a:r>
            <a:r>
              <a:rPr lang="en-US" sz="14400" dirty="0">
                <a:latin typeface="Times New Roman" panose="02020603050405020304" pitchFamily="18" charset="0"/>
                <a:cs typeface="Times New Roman" panose="02020603050405020304" pitchFamily="18" charset="0"/>
              </a:rPr>
              <a:t/>
            </a:r>
            <a:br>
              <a:rPr lang="en-US" sz="14400" dirty="0">
                <a:latin typeface="Times New Roman" panose="02020603050405020304" pitchFamily="18" charset="0"/>
                <a:cs typeface="Times New Roman" panose="02020603050405020304" pitchFamily="18" charset="0"/>
              </a:rPr>
            </a:br>
            <a:r>
              <a:rPr lang="en-US" dirty="0"/>
              <a:t/>
            </a:r>
            <a:br>
              <a:rPr lang="en-US" dirty="0"/>
            </a:br>
            <a:endParaRPr lang="en-US" dirty="0"/>
          </a:p>
        </p:txBody>
      </p:sp>
    </p:spTree>
    <p:extLst>
      <p:ext uri="{BB962C8B-B14F-4D97-AF65-F5344CB8AC3E}">
        <p14:creationId xmlns:p14="http://schemas.microsoft.com/office/powerpoint/2010/main" val="553177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3" y="124691"/>
            <a:ext cx="11762508" cy="662247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en-US" b="1" dirty="0" smtClean="0">
                <a:solidFill>
                  <a:srgbClr val="FF0000"/>
                </a:solidFill>
                <a:latin typeface="Times New Roman" panose="02020603050405020304" pitchFamily="18" charset="0"/>
                <a:cs typeface="Times New Roman" panose="02020603050405020304" pitchFamily="18" charset="0"/>
              </a:rPr>
              <a:t>Diagnostic Tests</a:t>
            </a:r>
          </a:p>
          <a:p>
            <a:pPr marL="0" indent="0">
              <a:buNone/>
            </a:pPr>
            <a:r>
              <a:rPr lang="en-US" sz="2400" b="1" dirty="0">
                <a:solidFill>
                  <a:srgbClr val="FF0000"/>
                </a:solidFill>
                <a:latin typeface="Times New Roman" panose="02020603050405020304" pitchFamily="18" charset="0"/>
                <a:cs typeface="Times New Roman" panose="02020603050405020304" pitchFamily="18" charset="0"/>
              </a:rPr>
              <a:t>1-Pulmonary Function </a:t>
            </a:r>
            <a:r>
              <a:rPr lang="en-US" sz="2400" b="1" dirty="0" smtClean="0">
                <a:solidFill>
                  <a:srgbClr val="FF0000"/>
                </a:solidFill>
                <a:latin typeface="Times New Roman" panose="02020603050405020304" pitchFamily="18" charset="0"/>
                <a:cs typeface="Times New Roman" panose="02020603050405020304" pitchFamily="18" charset="0"/>
              </a:rPr>
              <a:t>Tests</a:t>
            </a:r>
          </a:p>
          <a:p>
            <a:pPr marL="0" indent="0">
              <a:lnSpc>
                <a:spcPct val="150000"/>
              </a:lnSpc>
              <a:buNone/>
            </a:pPr>
            <a:r>
              <a:rPr lang="en-US" sz="2400" b="1" dirty="0" smtClean="0">
                <a:solidFill>
                  <a:srgbClr val="FF0000"/>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ulmonary </a:t>
            </a:r>
            <a:r>
              <a:rPr lang="en-US" dirty="0">
                <a:latin typeface="Times New Roman" panose="02020603050405020304" pitchFamily="18" charset="0"/>
                <a:cs typeface="Times New Roman" panose="02020603050405020304" pitchFamily="18" charset="0"/>
              </a:rPr>
              <a:t>function </a:t>
            </a:r>
            <a:r>
              <a:rPr lang="en-US" dirty="0" smtClean="0">
                <a:latin typeface="Times New Roman" panose="02020603050405020304" pitchFamily="18" charset="0"/>
                <a:cs typeface="Times New Roman" panose="02020603050405020304" pitchFamily="18" charset="0"/>
              </a:rPr>
              <a:t>tests </a:t>
            </a:r>
            <a:r>
              <a:rPr lang="en-US" dirty="0">
                <a:latin typeface="Times New Roman" panose="02020603050405020304" pitchFamily="18" charset="0"/>
                <a:cs typeface="Times New Roman" panose="02020603050405020304" pitchFamily="18" charset="0"/>
              </a:rPr>
              <a:t>are noninvasive tests that show how well the lungs are working. The tests measure lung volume, capacity, rates of flow, and gas exchange. This information can help your healthcare provider </a:t>
            </a:r>
            <a:r>
              <a:rPr lang="en-US" dirty="0" smtClean="0">
                <a:latin typeface="Times New Roman" panose="02020603050405020304" pitchFamily="18" charset="0"/>
                <a:cs typeface="Times New Roman" panose="02020603050405020304" pitchFamily="18" charset="0"/>
              </a:rPr>
              <a:t>diagnose </a:t>
            </a:r>
            <a:r>
              <a:rPr lang="en-US" dirty="0">
                <a:latin typeface="Times New Roman" panose="02020603050405020304" pitchFamily="18" charset="0"/>
                <a:cs typeface="Times New Roman" panose="02020603050405020304" pitchFamily="18" charset="0"/>
              </a:rPr>
              <a:t>and decide the treatment of certain lung disorders</a:t>
            </a:r>
            <a:r>
              <a:rPr lang="en-US" dirty="0" smtClean="0">
                <a:latin typeface="Times New Roman" panose="02020603050405020304" pitchFamily="18" charset="0"/>
                <a:cs typeface="Times New Roman" panose="02020603050405020304" pitchFamily="18" charset="0"/>
              </a:rPr>
              <a:t>.</a:t>
            </a:r>
          </a:p>
          <a:p>
            <a:pPr marL="0" indent="0">
              <a:buNone/>
            </a:pPr>
            <a:r>
              <a:rPr lang="en-US" sz="2400" b="1" dirty="0">
                <a:solidFill>
                  <a:srgbClr val="FF0000"/>
                </a:solidFill>
                <a:latin typeface="Times New Roman" panose="02020603050405020304" pitchFamily="18" charset="0"/>
                <a:cs typeface="Times New Roman" panose="02020603050405020304" pitchFamily="18" charset="0"/>
              </a:rPr>
              <a:t>2- Arterial Blood Gas </a:t>
            </a:r>
            <a:r>
              <a:rPr lang="en-US" sz="2400" b="1" dirty="0" smtClean="0">
                <a:solidFill>
                  <a:srgbClr val="FF0000"/>
                </a:solidFill>
                <a:latin typeface="Times New Roman" panose="02020603050405020304" pitchFamily="18" charset="0"/>
                <a:cs typeface="Times New Roman" panose="02020603050405020304" pitchFamily="18" charset="0"/>
              </a:rPr>
              <a:t>Studies</a:t>
            </a:r>
          </a:p>
          <a:p>
            <a:pPr marL="0" indent="0">
              <a:lnSpc>
                <a:spcPct val="150000"/>
              </a:lnSpc>
              <a:buNone/>
            </a:pPr>
            <a:r>
              <a:rPr lang="en-US" dirty="0">
                <a:latin typeface="Times New Roman" panose="02020603050405020304" pitchFamily="18" charset="0"/>
                <a:cs typeface="Times New Roman" panose="02020603050405020304" pitchFamily="18" charset="0"/>
              </a:rPr>
              <a:t>Arterial blood gas (ABG) studies aid in assessing the ability of the lungs </a:t>
            </a:r>
            <a:r>
              <a:rPr lang="en-US" dirty="0" smtClean="0">
                <a:latin typeface="Times New Roman" panose="02020603050405020304" pitchFamily="18" charset="0"/>
                <a:cs typeface="Times New Roman" panose="02020603050405020304" pitchFamily="18" charset="0"/>
              </a:rPr>
              <a:t>to provide </a:t>
            </a:r>
            <a:r>
              <a:rPr lang="en-US" dirty="0">
                <a:latin typeface="Times New Roman" panose="02020603050405020304" pitchFamily="18" charset="0"/>
                <a:cs typeface="Times New Roman" panose="02020603050405020304" pitchFamily="18" charset="0"/>
              </a:rPr>
              <a:t>adequate oxygen and remove carbon dioxide, which </a:t>
            </a:r>
            <a:r>
              <a:rPr lang="en-US" dirty="0" smtClean="0">
                <a:latin typeface="Times New Roman" panose="02020603050405020304" pitchFamily="18" charset="0"/>
                <a:cs typeface="Times New Roman" panose="02020603050405020304" pitchFamily="18" charset="0"/>
              </a:rPr>
              <a:t>reflects ventilation</a:t>
            </a:r>
            <a:r>
              <a:rPr lang="en-US" dirty="0">
                <a:latin typeface="Times New Roman" panose="02020603050405020304" pitchFamily="18" charset="0"/>
                <a:cs typeface="Times New Roman" panose="02020603050405020304" pitchFamily="18" charset="0"/>
              </a:rPr>
              <a:t>, and the ability of the kidneys to reabsorb or </a:t>
            </a:r>
            <a:r>
              <a:rPr lang="en-US" dirty="0" smtClean="0">
                <a:latin typeface="Times New Roman" panose="02020603050405020304" pitchFamily="18" charset="0"/>
                <a:cs typeface="Times New Roman" panose="02020603050405020304" pitchFamily="18" charset="0"/>
              </a:rPr>
              <a:t>excrete bicarbonate </a:t>
            </a:r>
            <a:r>
              <a:rPr lang="en-US" dirty="0">
                <a:latin typeface="Times New Roman" panose="02020603050405020304" pitchFamily="18" charset="0"/>
                <a:cs typeface="Times New Roman" panose="02020603050405020304" pitchFamily="18" charset="0"/>
              </a:rPr>
              <a:t>ions to maintain normal body pH, which reflects </a:t>
            </a:r>
            <a:r>
              <a:rPr lang="en-US" dirty="0" smtClean="0">
                <a:latin typeface="Times New Roman" panose="02020603050405020304" pitchFamily="18" charset="0"/>
                <a:cs typeface="Times New Roman" panose="02020603050405020304" pitchFamily="18" charset="0"/>
              </a:rPr>
              <a:t>metabolic states</a:t>
            </a:r>
            <a:r>
              <a:rPr lang="en-US"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181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6" name="Content Placeholder 5"/>
              <p:cNvGraphicFramePr>
                <a:graphicFrameLocks noGrp="1"/>
              </p:cNvGraphicFramePr>
              <p:nvPr>
                <p:ph idx="1"/>
                <p:extLst>
                  <p:ext uri="{D42A27DB-BD31-4B8C-83A1-F6EECF244321}">
                    <p14:modId xmlns:p14="http://schemas.microsoft.com/office/powerpoint/2010/main" val="2482511726"/>
                  </p:ext>
                </p:extLst>
              </p:nvPr>
            </p:nvGraphicFramePr>
            <p:xfrm>
              <a:off x="415925" y="928253"/>
              <a:ext cx="10889384" cy="4906820"/>
            </p:xfrm>
            <a:graphic>
              <a:graphicData uri="http://schemas.openxmlformats.org/drawingml/2006/table">
                <a:tbl>
                  <a:tblPr firstRow="1" bandRow="1"/>
                  <a:tblGrid>
                    <a:gridCol w="5444692">
                      <a:extLst>
                        <a:ext uri="{9D8B030D-6E8A-4147-A177-3AD203B41FA5}">
                          <a16:colId xmlns:a16="http://schemas.microsoft.com/office/drawing/2014/main" val="3681382577"/>
                        </a:ext>
                      </a:extLst>
                    </a:gridCol>
                    <a:gridCol w="5444692">
                      <a:extLst>
                        <a:ext uri="{9D8B030D-6E8A-4147-A177-3AD203B41FA5}">
                          <a16:colId xmlns:a16="http://schemas.microsoft.com/office/drawing/2014/main" val="2235559883"/>
                        </a:ext>
                      </a:extLst>
                    </a:gridCol>
                  </a:tblGrid>
                  <a:tr h="981364">
                    <a:tc>
                      <a:txBody>
                        <a:bodyPr/>
                        <a:lstStyle/>
                        <a:p>
                          <a:pPr algn="ctr"/>
                          <a:r>
                            <a:rPr lang="en-US" sz="4000" dirty="0" smtClean="0">
                              <a:latin typeface="Times New Roman" panose="02020603050405020304" pitchFamily="18" charset="0"/>
                              <a:cs typeface="Times New Roman" panose="02020603050405020304" pitchFamily="18" charset="0"/>
                            </a:rPr>
                            <a:t>PH</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7.35 – 7.45</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0711088"/>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PCO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35 – 45</a:t>
                          </a:r>
                          <a:r>
                            <a:rPr lang="en-US" sz="4000" baseline="0" dirty="0" smtClean="0">
                              <a:latin typeface="Times New Roman" panose="02020603050405020304" pitchFamily="18" charset="0"/>
                              <a:cs typeface="Times New Roman" panose="02020603050405020304" pitchFamily="18" charset="0"/>
                            </a:rPr>
                            <a:t> mmHg</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2186221"/>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PO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75 – 100 mmHg</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27558833"/>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HCO</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3</m:t>
                                  </m:r>
                                </m:e>
                                <m:sup>
                                  <m:r>
                                    <a:rPr lang="en-US" sz="2000" b="0" i="1" smtClean="0">
                                      <a:latin typeface="Cambria Math" panose="02040503050406030204" pitchFamily="18" charset="0"/>
                                      <a:cs typeface="Times New Roman" panose="02020603050405020304" pitchFamily="18" charset="0"/>
                                    </a:rPr>
                                    <m:t>−</m:t>
                                  </m:r>
                                </m:sup>
                              </m:sSup>
                            </m:oMath>
                          </a14:m>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22 – 26 mEq/L</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7003833"/>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SaO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Greater than 95%</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63757738"/>
                      </a:ext>
                    </a:extLst>
                  </a:tr>
                </a:tbl>
              </a:graphicData>
            </a:graphic>
          </p:graphicFrame>
        </mc:Choice>
        <mc:Fallback xmlns="">
          <p:graphicFrame>
            <p:nvGraphicFramePr>
              <p:cNvPr id="6" name="Content Placeholder 5"/>
              <p:cNvGraphicFramePr>
                <a:graphicFrameLocks noGrp="1"/>
              </p:cNvGraphicFramePr>
              <p:nvPr>
                <p:ph idx="1"/>
                <p:extLst>
                  <p:ext uri="{D42A27DB-BD31-4B8C-83A1-F6EECF244321}">
                    <p14:modId xmlns:p14="http://schemas.microsoft.com/office/powerpoint/2010/main" val="2482511726"/>
                  </p:ext>
                </p:extLst>
              </p:nvPr>
            </p:nvGraphicFramePr>
            <p:xfrm>
              <a:off x="415925" y="928253"/>
              <a:ext cx="10889384" cy="4906820"/>
            </p:xfrm>
            <a:graphic>
              <a:graphicData uri="http://schemas.openxmlformats.org/drawingml/2006/table">
                <a:tbl>
                  <a:tblPr firstRow="1" bandRow="1"/>
                  <a:tblGrid>
                    <a:gridCol w="5444692">
                      <a:extLst>
                        <a:ext uri="{9D8B030D-6E8A-4147-A177-3AD203B41FA5}">
                          <a16:colId xmlns:a16="http://schemas.microsoft.com/office/drawing/2014/main" val="3681382577"/>
                        </a:ext>
                      </a:extLst>
                    </a:gridCol>
                    <a:gridCol w="5444692">
                      <a:extLst>
                        <a:ext uri="{9D8B030D-6E8A-4147-A177-3AD203B41FA5}">
                          <a16:colId xmlns:a16="http://schemas.microsoft.com/office/drawing/2014/main" val="2235559883"/>
                        </a:ext>
                      </a:extLst>
                    </a:gridCol>
                  </a:tblGrid>
                  <a:tr h="981364">
                    <a:tc>
                      <a:txBody>
                        <a:bodyPr/>
                        <a:lstStyle/>
                        <a:p>
                          <a:pPr algn="ctr"/>
                          <a:r>
                            <a:rPr lang="en-US" sz="4000" dirty="0" smtClean="0">
                              <a:latin typeface="Times New Roman" panose="02020603050405020304" pitchFamily="18" charset="0"/>
                              <a:cs typeface="Times New Roman" panose="02020603050405020304" pitchFamily="18" charset="0"/>
                            </a:rPr>
                            <a:t>PH</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7.35 – 7.45</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0711088"/>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PCO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35 – 45</a:t>
                          </a:r>
                          <a:r>
                            <a:rPr lang="en-US" sz="4000" baseline="0" dirty="0" smtClean="0">
                              <a:latin typeface="Times New Roman" panose="02020603050405020304" pitchFamily="18" charset="0"/>
                              <a:cs typeface="Times New Roman" panose="02020603050405020304" pitchFamily="18" charset="0"/>
                            </a:rPr>
                            <a:t> mmHg</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2186221"/>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PO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75 – 100 mmHg</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27558833"/>
                      </a:ext>
                    </a:extLst>
                  </a:tr>
                  <a:tr h="981364">
                    <a:tc>
                      <a:txBody>
                        <a:bodyPr/>
                        <a:lstStyle/>
                        <a:p>
                          <a:endParaRPr lang="en-US"/>
                        </a:p>
                      </a:txBody>
                      <a:tcPr>
                        <a:blipFill>
                          <a:blip r:embed="rId2"/>
                          <a:stretch>
                            <a:fillRect l="-112" t="-311801" r="-100112" b="-101242"/>
                          </a:stretch>
                        </a:blipFill>
                      </a:tcPr>
                    </a:tc>
                    <a:tc>
                      <a:txBody>
                        <a:bodyPr/>
                        <a:lstStyle/>
                        <a:p>
                          <a:pPr algn="ctr"/>
                          <a:r>
                            <a:rPr lang="en-US" sz="4000" dirty="0" smtClean="0">
                              <a:latin typeface="Times New Roman" panose="02020603050405020304" pitchFamily="18" charset="0"/>
                              <a:cs typeface="Times New Roman" panose="02020603050405020304" pitchFamily="18" charset="0"/>
                            </a:rPr>
                            <a:t>22 – 26 mEq/L</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7003833"/>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SaO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Greater than 95%</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63757738"/>
                      </a:ext>
                    </a:extLst>
                  </a:tr>
                </a:tbl>
              </a:graphicData>
            </a:graphic>
          </p:graphicFrame>
        </mc:Fallback>
      </mc:AlternateContent>
    </p:spTree>
    <p:extLst>
      <p:ext uri="{BB962C8B-B14F-4D97-AF65-F5344CB8AC3E}">
        <p14:creationId xmlns:p14="http://schemas.microsoft.com/office/powerpoint/2010/main" val="1540078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0"/>
            <a:ext cx="11526982" cy="6858000"/>
          </a:xfrm>
        </p:spPr>
        <p:style>
          <a:lnRef idx="2">
            <a:schemeClr val="dk1"/>
          </a:lnRef>
          <a:fillRef idx="1">
            <a:schemeClr val="lt1"/>
          </a:fillRef>
          <a:effectRef idx="0">
            <a:schemeClr val="dk1"/>
          </a:effectRef>
          <a:fontRef idx="minor">
            <a:schemeClr val="dk1"/>
          </a:fontRef>
        </p:style>
        <p:txBody>
          <a:bodyPr>
            <a:noAutofit/>
          </a:bodyPr>
          <a:lstStyle/>
          <a:p>
            <a:pPr marL="0" indent="0">
              <a:lnSpc>
                <a:spcPct val="150000"/>
              </a:lnSpc>
              <a:buNone/>
            </a:pPr>
            <a:r>
              <a:rPr lang="en-US" sz="2200" b="1" dirty="0" smtClean="0">
                <a:solidFill>
                  <a:srgbClr val="FF0000"/>
                </a:solidFill>
                <a:latin typeface="Times New Roman" panose="02020603050405020304" pitchFamily="18" charset="0"/>
                <a:cs typeface="Times New Roman" panose="02020603050405020304" pitchFamily="18" charset="0"/>
              </a:rPr>
              <a:t>3-</a:t>
            </a:r>
            <a:r>
              <a:rPr lang="en-US" sz="2200" b="1" dirty="0">
                <a:solidFill>
                  <a:srgbClr val="FF0000"/>
                </a:solidFill>
                <a:latin typeface="Times New Roman" panose="02020603050405020304" pitchFamily="18" charset="0"/>
                <a:cs typeface="Times New Roman" panose="02020603050405020304" pitchFamily="18" charset="0"/>
              </a:rPr>
              <a:t>Pulse Oximetry</a:t>
            </a:r>
            <a:r>
              <a:rPr lang="en-US" sz="2200" b="1" dirty="0"/>
              <a:t/>
            </a:r>
            <a:br>
              <a:rPr lang="en-US" sz="2200" b="1" dirty="0"/>
            </a:br>
            <a:r>
              <a:rPr lang="en-US" sz="2200" dirty="0">
                <a:latin typeface="Times New Roman" panose="02020603050405020304" pitchFamily="18" charset="0"/>
                <a:cs typeface="Times New Roman" panose="02020603050405020304" pitchFamily="18" charset="0"/>
              </a:rPr>
              <a:t>Pulse oximetry, or SpO2, is a noninvasive method of </a:t>
            </a:r>
            <a:r>
              <a:rPr lang="en-US" sz="2200" dirty="0" smtClean="0">
                <a:latin typeface="Times New Roman" panose="02020603050405020304" pitchFamily="18" charset="0"/>
                <a:cs typeface="Times New Roman" panose="02020603050405020304" pitchFamily="18" charset="0"/>
              </a:rPr>
              <a:t>continuously monitoring </a:t>
            </a:r>
            <a:r>
              <a:rPr lang="en-US" sz="2200" dirty="0">
                <a:latin typeface="Times New Roman" panose="02020603050405020304" pitchFamily="18" charset="0"/>
                <a:cs typeface="Times New Roman" panose="02020603050405020304" pitchFamily="18" charset="0"/>
              </a:rPr>
              <a:t>the oxygen saturation of hemoglobin (SaO2). A probe or sensor is attached to the </a:t>
            </a:r>
            <a:r>
              <a:rPr lang="en-US" sz="2200" dirty="0" smtClean="0">
                <a:latin typeface="Times New Roman" panose="02020603050405020304" pitchFamily="18" charset="0"/>
                <a:cs typeface="Times New Roman" panose="02020603050405020304" pitchFamily="18" charset="0"/>
              </a:rPr>
              <a:t>fingertip, forehead, earlobe</a:t>
            </a:r>
            <a:r>
              <a:rPr lang="en-US" sz="2200" dirty="0">
                <a:latin typeface="Times New Roman" panose="02020603050405020304" pitchFamily="18" charset="0"/>
                <a:cs typeface="Times New Roman" panose="02020603050405020304" pitchFamily="18" charset="0"/>
              </a:rPr>
              <a:t>, or bridge of the nose. Normal </a:t>
            </a:r>
            <a:r>
              <a:rPr lang="en-US" sz="2200" dirty="0" smtClean="0">
                <a:latin typeface="Times New Roman" panose="02020603050405020304" pitchFamily="18" charset="0"/>
                <a:cs typeface="Times New Roman" panose="02020603050405020304" pitchFamily="18" charset="0"/>
              </a:rPr>
              <a:t>SpO2 values </a:t>
            </a:r>
            <a:r>
              <a:rPr lang="en-US" sz="2200" dirty="0">
                <a:latin typeface="Times New Roman" panose="02020603050405020304" pitchFamily="18" charset="0"/>
                <a:cs typeface="Times New Roman" panose="02020603050405020304" pitchFamily="18" charset="0"/>
              </a:rPr>
              <a:t>are more than 95%. Values less than 90% indicate that the </a:t>
            </a:r>
            <a:r>
              <a:rPr lang="en-US" sz="2200" dirty="0" smtClean="0">
                <a:latin typeface="Times New Roman" panose="02020603050405020304" pitchFamily="18" charset="0"/>
                <a:cs typeface="Times New Roman" panose="02020603050405020304" pitchFamily="18" charset="0"/>
              </a:rPr>
              <a:t>tissues are </a:t>
            </a:r>
            <a:r>
              <a:rPr lang="en-US" sz="2200" dirty="0">
                <a:latin typeface="Times New Roman" panose="02020603050405020304" pitchFamily="18" charset="0"/>
                <a:cs typeface="Times New Roman" panose="02020603050405020304" pitchFamily="18" charset="0"/>
              </a:rPr>
              <a:t>not receiving enough </a:t>
            </a:r>
            <a:r>
              <a:rPr lang="en-US" sz="2200" dirty="0" smtClean="0">
                <a:latin typeface="Times New Roman" panose="02020603050405020304" pitchFamily="18" charset="0"/>
                <a:cs typeface="Times New Roman" panose="02020603050405020304" pitchFamily="18" charset="0"/>
              </a:rPr>
              <a:t>oxygen.</a:t>
            </a:r>
          </a:p>
          <a:p>
            <a:pPr marL="0" indent="0">
              <a:lnSpc>
                <a:spcPct val="150000"/>
              </a:lnSpc>
              <a:buNone/>
            </a:pPr>
            <a:r>
              <a:rPr lang="en-US" sz="2200" b="1" dirty="0" smtClean="0">
                <a:solidFill>
                  <a:srgbClr val="FF0000"/>
                </a:solidFill>
                <a:latin typeface="Times New Roman" panose="02020603050405020304" pitchFamily="18" charset="0"/>
                <a:cs typeface="Times New Roman" panose="02020603050405020304" pitchFamily="18" charset="0"/>
              </a:rPr>
              <a:t>4- Cultures</a:t>
            </a:r>
          </a:p>
          <a:p>
            <a:pPr marL="0" indent="0">
              <a:lnSpc>
                <a:spcPct val="170000"/>
              </a:lnSpc>
              <a:buNone/>
            </a:pPr>
            <a:r>
              <a:rPr lang="en-US" sz="2200" dirty="0">
                <a:solidFill>
                  <a:schemeClr val="tx1"/>
                </a:solidFill>
                <a:latin typeface="Times New Roman" panose="02020603050405020304" pitchFamily="18" charset="0"/>
                <a:cs typeface="Times New Roman" panose="02020603050405020304" pitchFamily="18" charset="0"/>
              </a:rPr>
              <a:t>Throat, nasal, and nasopharyngeal cultures can identify </a:t>
            </a:r>
            <a:r>
              <a:rPr lang="en-US" sz="2200" dirty="0" smtClean="0">
                <a:solidFill>
                  <a:schemeClr val="tx1"/>
                </a:solidFill>
                <a:latin typeface="Times New Roman" panose="02020603050405020304" pitchFamily="18" charset="0"/>
                <a:cs typeface="Times New Roman" panose="02020603050405020304" pitchFamily="18" charset="0"/>
              </a:rPr>
              <a:t>pathogens responsible </a:t>
            </a:r>
            <a:r>
              <a:rPr lang="en-US" sz="2200" dirty="0">
                <a:solidFill>
                  <a:schemeClr val="tx1"/>
                </a:solidFill>
                <a:latin typeface="Times New Roman" panose="02020603050405020304" pitchFamily="18" charset="0"/>
                <a:cs typeface="Times New Roman" panose="02020603050405020304" pitchFamily="18" charset="0"/>
              </a:rPr>
              <a:t>for respiratory infections, such as pharyngitis. Throat </a:t>
            </a:r>
            <a:r>
              <a:rPr lang="en-US" sz="2200" dirty="0" smtClean="0">
                <a:solidFill>
                  <a:schemeClr val="tx1"/>
                </a:solidFill>
                <a:latin typeface="Times New Roman" panose="02020603050405020304" pitchFamily="18" charset="0"/>
                <a:cs typeface="Times New Roman" panose="02020603050405020304" pitchFamily="18" charset="0"/>
              </a:rPr>
              <a:t>cultures are </a:t>
            </a:r>
            <a:r>
              <a:rPr lang="en-US" sz="2200" dirty="0">
                <a:solidFill>
                  <a:schemeClr val="tx1"/>
                </a:solidFill>
                <a:latin typeface="Times New Roman" panose="02020603050405020304" pitchFamily="18" charset="0"/>
                <a:cs typeface="Times New Roman" panose="02020603050405020304" pitchFamily="18" charset="0"/>
              </a:rPr>
              <a:t>performed in adults with severe or ongoing sore throats </a:t>
            </a:r>
            <a:r>
              <a:rPr lang="en-US" sz="2200" dirty="0" smtClean="0">
                <a:solidFill>
                  <a:schemeClr val="tx1"/>
                </a:solidFill>
                <a:latin typeface="Times New Roman" panose="02020603050405020304" pitchFamily="18" charset="0"/>
                <a:cs typeface="Times New Roman" panose="02020603050405020304" pitchFamily="18" charset="0"/>
              </a:rPr>
              <a:t>accompanied by </a:t>
            </a:r>
            <a:r>
              <a:rPr lang="en-US" sz="2200" dirty="0">
                <a:solidFill>
                  <a:schemeClr val="tx1"/>
                </a:solidFill>
                <a:latin typeface="Times New Roman" panose="02020603050405020304" pitchFamily="18" charset="0"/>
                <a:cs typeface="Times New Roman" panose="02020603050405020304" pitchFamily="18" charset="0"/>
              </a:rPr>
              <a:t>fever and lymph node enlargement and are most useful in </a:t>
            </a:r>
            <a:r>
              <a:rPr lang="en-US" sz="2200" dirty="0" smtClean="0">
                <a:solidFill>
                  <a:schemeClr val="tx1"/>
                </a:solidFill>
                <a:latin typeface="Times New Roman" panose="02020603050405020304" pitchFamily="18" charset="0"/>
                <a:cs typeface="Times New Roman" panose="02020603050405020304" pitchFamily="18" charset="0"/>
              </a:rPr>
              <a:t>detecting streptococcal infection. </a:t>
            </a:r>
            <a:r>
              <a:rPr lang="en-US" sz="2200" dirty="0">
                <a:solidFill>
                  <a:schemeClr val="tx1"/>
                </a:solidFill>
                <a:latin typeface="Times New Roman" panose="02020603050405020304" pitchFamily="18" charset="0"/>
                <a:cs typeface="Times New Roman" panose="02020603050405020304" pitchFamily="18" charset="0"/>
              </a:rPr>
              <a:t>Other sources of infection, such as Staphylococcus aureus </a:t>
            </a:r>
            <a:r>
              <a:rPr lang="en-US" sz="2200" dirty="0" smtClean="0">
                <a:solidFill>
                  <a:schemeClr val="tx1"/>
                </a:solidFill>
                <a:latin typeface="Times New Roman" panose="02020603050405020304" pitchFamily="18" charset="0"/>
                <a:cs typeface="Times New Roman" panose="02020603050405020304" pitchFamily="18" charset="0"/>
              </a:rPr>
              <a:t>or Influenza</a:t>
            </a:r>
            <a:r>
              <a:rPr lang="en-US" sz="2200" dirty="0">
                <a:solidFill>
                  <a:schemeClr val="tx1"/>
                </a:solidFill>
                <a:latin typeface="Times New Roman" panose="02020603050405020304" pitchFamily="18" charset="0"/>
                <a:cs typeface="Times New Roman" panose="02020603050405020304" pitchFamily="18" charset="0"/>
              </a:rPr>
              <a:t>, are detected via nasal or nasopharyngeal cultures. Ideally, </a:t>
            </a:r>
            <a:r>
              <a:rPr lang="en-US" sz="2200" dirty="0" smtClean="0">
                <a:solidFill>
                  <a:schemeClr val="tx1"/>
                </a:solidFill>
                <a:latin typeface="Times New Roman" panose="02020603050405020304" pitchFamily="18" charset="0"/>
                <a:cs typeface="Times New Roman" panose="02020603050405020304" pitchFamily="18" charset="0"/>
              </a:rPr>
              <a:t>all cultures </a:t>
            </a:r>
            <a:r>
              <a:rPr lang="en-US" sz="2200" dirty="0">
                <a:solidFill>
                  <a:schemeClr val="tx1"/>
                </a:solidFill>
                <a:latin typeface="Times New Roman" panose="02020603050405020304" pitchFamily="18" charset="0"/>
                <a:cs typeface="Times New Roman" panose="02020603050405020304" pitchFamily="18" charset="0"/>
              </a:rPr>
              <a:t>should be obtained prior to the initiation of antibiotic </a:t>
            </a:r>
            <a:r>
              <a:rPr lang="en-US" sz="2200" dirty="0" smtClean="0">
                <a:solidFill>
                  <a:schemeClr val="tx1"/>
                </a:solidFill>
                <a:latin typeface="Times New Roman" panose="02020603050405020304" pitchFamily="18" charset="0"/>
                <a:cs typeface="Times New Roman" panose="02020603050405020304" pitchFamily="18" charset="0"/>
              </a:rPr>
              <a:t>therapy. Results </a:t>
            </a:r>
            <a:r>
              <a:rPr lang="en-US" sz="2200" dirty="0">
                <a:solidFill>
                  <a:schemeClr val="tx1"/>
                </a:solidFill>
                <a:latin typeface="Times New Roman" panose="02020603050405020304" pitchFamily="18" charset="0"/>
                <a:cs typeface="Times New Roman" panose="02020603050405020304" pitchFamily="18" charset="0"/>
              </a:rPr>
              <a:t>usually take between 48 and 72 </a:t>
            </a:r>
            <a:r>
              <a:rPr lang="en-US" sz="2200" dirty="0" smtClean="0">
                <a:solidFill>
                  <a:schemeClr val="tx1"/>
                </a:solidFill>
                <a:latin typeface="Times New Roman" panose="02020603050405020304" pitchFamily="18" charset="0"/>
                <a:cs typeface="Times New Roman" panose="02020603050405020304" pitchFamily="18" charset="0"/>
              </a:rPr>
              <a:t>hours</a:t>
            </a:r>
            <a:r>
              <a:rPr lang="en-US" sz="2200" dirty="0">
                <a:solidFill>
                  <a:schemeClr val="tx1"/>
                </a:solidFill>
                <a:latin typeface="Times New Roman" panose="02020603050405020304" pitchFamily="18" charset="0"/>
                <a:cs typeface="Times New Roman" panose="02020603050405020304" pitchFamily="18" charset="0"/>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en-US" sz="2200" b="1" dirty="0" smtClean="0">
                <a:latin typeface="Times New Roman" panose="02020603050405020304" pitchFamily="18" charset="0"/>
                <a:cs typeface="Times New Roman" panose="02020603050405020304" pitchFamily="18" charset="0"/>
              </a:rPr>
              <a:t> </a:t>
            </a:r>
            <a:r>
              <a:rPr lang="en-US" sz="2200" dirty="0"/>
              <a:t/>
            </a:r>
            <a:br>
              <a:rPr lang="en-US" sz="2200" dirty="0"/>
            </a:br>
            <a:r>
              <a:rPr lang="en-US" sz="2200" dirty="0"/>
              <a:t/>
            </a:r>
            <a:br>
              <a:rPr lang="en-US" sz="2200" dirty="0"/>
            </a:br>
            <a:r>
              <a:rPr lang="en-US" sz="2200" dirty="0"/>
              <a:t> </a:t>
            </a:r>
          </a:p>
        </p:txBody>
      </p:sp>
    </p:spTree>
    <p:extLst>
      <p:ext uri="{BB962C8B-B14F-4D97-AF65-F5344CB8AC3E}">
        <p14:creationId xmlns:p14="http://schemas.microsoft.com/office/powerpoint/2010/main" val="165374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3236"/>
            <a:ext cx="12191999" cy="634538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lnSpc>
                <a:spcPct val="150000"/>
              </a:lnSpc>
              <a:buNone/>
            </a:pPr>
            <a:r>
              <a:rPr lang="en-US" b="1" dirty="0" smtClean="0">
                <a:solidFill>
                  <a:srgbClr val="FF0000"/>
                </a:solidFill>
                <a:latin typeface="Times New Roman" panose="02020603050405020304" pitchFamily="18" charset="0"/>
                <a:cs typeface="Times New Roman" panose="02020603050405020304" pitchFamily="18" charset="0"/>
              </a:rPr>
              <a:t>5- Sputum </a:t>
            </a:r>
            <a:r>
              <a:rPr lang="en-US" b="1" dirty="0">
                <a:solidFill>
                  <a:srgbClr val="FF0000"/>
                </a:solidFill>
                <a:latin typeface="Times New Roman" panose="02020603050405020304" pitchFamily="18" charset="0"/>
                <a:cs typeface="Times New Roman" panose="02020603050405020304" pitchFamily="18" charset="0"/>
              </a:rPr>
              <a:t>Studies</a:t>
            </a:r>
            <a:r>
              <a:rPr lang="en-US" b="1" dirty="0"/>
              <a:t/>
            </a:r>
            <a:br>
              <a:rPr lang="en-US" b="1" dirty="0"/>
            </a:br>
            <a:r>
              <a:rPr lang="en-US" dirty="0">
                <a:latin typeface="Times New Roman" panose="02020603050405020304" pitchFamily="18" charset="0"/>
                <a:cs typeface="Times New Roman" panose="02020603050405020304" pitchFamily="18" charset="0"/>
              </a:rPr>
              <a:t>Sputum is obtained for analysis to identify pathogenic organisms and </a:t>
            </a:r>
            <a:r>
              <a:rPr lang="en-US" dirty="0" smtClean="0">
                <a:latin typeface="Times New Roman" panose="02020603050405020304" pitchFamily="18" charset="0"/>
                <a:cs typeface="Times New Roman" panose="02020603050405020304" pitchFamily="18" charset="0"/>
              </a:rPr>
              <a:t>to determine </a:t>
            </a:r>
            <a:r>
              <a:rPr lang="en-US" dirty="0">
                <a:latin typeface="Times New Roman" panose="02020603050405020304" pitchFamily="18" charset="0"/>
                <a:cs typeface="Times New Roman" panose="02020603050405020304" pitchFamily="18" charset="0"/>
              </a:rPr>
              <a:t>whether malignant cells are present. Periodic </a:t>
            </a:r>
            <a:r>
              <a:rPr lang="en-US" dirty="0" smtClean="0">
                <a:latin typeface="Times New Roman" panose="02020603050405020304" pitchFamily="18" charset="0"/>
                <a:cs typeface="Times New Roman" panose="02020603050405020304" pitchFamily="18" charset="0"/>
              </a:rPr>
              <a:t>sputum examinations </a:t>
            </a:r>
            <a:r>
              <a:rPr lang="en-US" dirty="0">
                <a:latin typeface="Times New Roman" panose="02020603050405020304" pitchFamily="18" charset="0"/>
                <a:cs typeface="Times New Roman" panose="02020603050405020304" pitchFamily="18" charset="0"/>
              </a:rPr>
              <a:t>may </a:t>
            </a:r>
            <a:r>
              <a:rPr lang="en-US" dirty="0" smtClean="0">
                <a:latin typeface="Times New Roman" panose="02020603050405020304" pitchFamily="18" charset="0"/>
                <a:cs typeface="Times New Roman" panose="02020603050405020304" pitchFamily="18" charset="0"/>
              </a:rPr>
              <a:t>be necessary </a:t>
            </a:r>
            <a:r>
              <a:rPr lang="en-US" dirty="0">
                <a:latin typeface="Times New Roman" panose="02020603050405020304" pitchFamily="18" charset="0"/>
                <a:cs typeface="Times New Roman" panose="02020603050405020304" pitchFamily="18" charset="0"/>
              </a:rPr>
              <a:t>for patients receiving </a:t>
            </a:r>
            <a:r>
              <a:rPr lang="en-US" dirty="0" smtClean="0">
                <a:latin typeface="Times New Roman" panose="02020603050405020304" pitchFamily="18" charset="0"/>
                <a:cs typeface="Times New Roman" panose="02020603050405020304" pitchFamily="18" charset="0"/>
              </a:rPr>
              <a:t>antibiotics, corticosteroids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immunosuppressive </a:t>
            </a:r>
            <a:r>
              <a:rPr lang="en-US" dirty="0">
                <a:latin typeface="Times New Roman" panose="02020603050405020304" pitchFamily="18" charset="0"/>
                <a:cs typeface="Times New Roman" panose="02020603050405020304" pitchFamily="18" charset="0"/>
              </a:rPr>
              <a:t>medications for prolonged </a:t>
            </a:r>
            <a:r>
              <a:rPr lang="en-US" dirty="0" smtClean="0">
                <a:latin typeface="Times New Roman" panose="02020603050405020304" pitchFamily="18" charset="0"/>
                <a:cs typeface="Times New Roman" panose="02020603050405020304" pitchFamily="18" charset="0"/>
              </a:rPr>
              <a:t>periods because </a:t>
            </a:r>
            <a:r>
              <a:rPr lang="en-US" dirty="0">
                <a:latin typeface="Times New Roman" panose="02020603050405020304" pitchFamily="18" charset="0"/>
                <a:cs typeface="Times New Roman" panose="02020603050405020304" pitchFamily="18" charset="0"/>
              </a:rPr>
              <a:t>these agents are associated with opportunistic infections. Sputum samples ideally are obtained early in the morning before </a:t>
            </a:r>
            <a:r>
              <a:rPr lang="en-US" dirty="0" smtClean="0">
                <a:latin typeface="Times New Roman" panose="02020603050405020304" pitchFamily="18" charset="0"/>
                <a:cs typeface="Times New Roman" panose="02020603050405020304" pitchFamily="18" charset="0"/>
              </a:rPr>
              <a:t>the patient </a:t>
            </a:r>
            <a:r>
              <a:rPr lang="en-US" dirty="0">
                <a:latin typeface="Times New Roman" panose="02020603050405020304" pitchFamily="18" charset="0"/>
                <a:cs typeface="Times New Roman" panose="02020603050405020304" pitchFamily="18" charset="0"/>
              </a:rPr>
              <a:t>has had anything to eat or drink</a:t>
            </a:r>
            <a:r>
              <a:rPr lang="en-US" dirty="0" smtClean="0">
                <a:latin typeface="Times New Roman" panose="02020603050405020304" pitchFamily="18" charset="0"/>
                <a:cs typeface="Times New Roman" panose="02020603050405020304" pitchFamily="18" charset="0"/>
              </a:rPr>
              <a:t>.</a:t>
            </a:r>
          </a:p>
          <a:p>
            <a:pPr marL="0" indent="0">
              <a:lnSpc>
                <a:spcPct val="160000"/>
              </a:lnSpc>
              <a:buNone/>
            </a:pPr>
            <a:r>
              <a:rPr lang="en-US" b="1" dirty="0" smtClean="0">
                <a:solidFill>
                  <a:srgbClr val="FF0000"/>
                </a:solidFill>
                <a:latin typeface="Times New Roman" panose="02020603050405020304" pitchFamily="18" charset="0"/>
                <a:cs typeface="Times New Roman" panose="02020603050405020304" pitchFamily="18" charset="0"/>
              </a:rPr>
              <a:t>6- </a:t>
            </a:r>
            <a:r>
              <a:rPr lang="en-US" b="1" dirty="0">
                <a:solidFill>
                  <a:srgbClr val="FF0000"/>
                </a:solidFill>
                <a:latin typeface="Times New Roman" panose="02020603050405020304" pitchFamily="18" charset="0"/>
                <a:cs typeface="Times New Roman" panose="02020603050405020304" pitchFamily="18" charset="0"/>
              </a:rPr>
              <a:t>Chest X-Ray</a:t>
            </a:r>
            <a:r>
              <a:rPr lang="en-US" b="1" dirty="0"/>
              <a:t/>
            </a:r>
            <a:br>
              <a:rPr lang="en-US" b="1" dirty="0"/>
            </a:br>
            <a:r>
              <a:rPr lang="en-US" dirty="0">
                <a:latin typeface="Times New Roman" panose="02020603050405020304" pitchFamily="18" charset="0"/>
                <a:cs typeface="Times New Roman" panose="02020603050405020304" pitchFamily="18" charset="0"/>
              </a:rPr>
              <a:t>Normal pulmonary tissue is radiolucent because it consists mostly of </a:t>
            </a:r>
            <a:r>
              <a:rPr lang="en-US" dirty="0" smtClean="0">
                <a:latin typeface="Times New Roman" panose="02020603050405020304" pitchFamily="18" charset="0"/>
                <a:cs typeface="Times New Roman" panose="02020603050405020304" pitchFamily="18" charset="0"/>
              </a:rPr>
              <a:t>air and </a:t>
            </a:r>
            <a:r>
              <a:rPr lang="en-US" dirty="0">
                <a:latin typeface="Times New Roman" panose="02020603050405020304" pitchFamily="18" charset="0"/>
                <a:cs typeface="Times New Roman" panose="02020603050405020304" pitchFamily="18" charset="0"/>
              </a:rPr>
              <a:t>gases; therefore, densities produced by fluid, tumors, foreign </a:t>
            </a:r>
            <a:r>
              <a:rPr lang="en-US" dirty="0" smtClean="0">
                <a:latin typeface="Times New Roman" panose="02020603050405020304" pitchFamily="18" charset="0"/>
                <a:cs typeface="Times New Roman" panose="02020603050405020304" pitchFamily="18" charset="0"/>
              </a:rPr>
              <a:t>bodies, and </a:t>
            </a:r>
            <a:r>
              <a:rPr lang="en-US" dirty="0">
                <a:latin typeface="Times New Roman" panose="02020603050405020304" pitchFamily="18" charset="0"/>
                <a:cs typeface="Times New Roman" panose="02020603050405020304" pitchFamily="18" charset="0"/>
              </a:rPr>
              <a:t>other pathologic conditions can be detected by x-ray examination. </a:t>
            </a:r>
            <a:r>
              <a:rPr lang="en-US" dirty="0"/>
              <a:t/>
            </a:r>
            <a:br>
              <a:rPr lang="en-US" dirty="0"/>
            </a:b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646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7" y="221672"/>
            <a:ext cx="11499273" cy="633152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nSpc>
                <a:spcPct val="150000"/>
              </a:lnSpc>
              <a:buNone/>
            </a:pPr>
            <a:r>
              <a:rPr lang="en-US" sz="2400" b="1" dirty="0" smtClean="0">
                <a:solidFill>
                  <a:srgbClr val="FF0000"/>
                </a:solidFill>
                <a:latin typeface="Times New Roman" panose="02020603050405020304" pitchFamily="18" charset="0"/>
                <a:cs typeface="Times New Roman" panose="02020603050405020304" pitchFamily="18" charset="0"/>
              </a:rPr>
              <a:t>7- Computerized </a:t>
            </a:r>
            <a:r>
              <a:rPr lang="en-US" sz="2400" b="1" dirty="0">
                <a:solidFill>
                  <a:srgbClr val="FF0000"/>
                </a:solidFill>
                <a:latin typeface="Times New Roman" panose="02020603050405020304" pitchFamily="18" charset="0"/>
                <a:cs typeface="Times New Roman" panose="02020603050405020304" pitchFamily="18" charset="0"/>
              </a:rPr>
              <a:t>tomography (CT) or positron emission tomography (PET) </a:t>
            </a:r>
            <a:r>
              <a:rPr lang="en-US" sz="2400" b="1" dirty="0" smtClean="0">
                <a:solidFill>
                  <a:srgbClr val="FF0000"/>
                </a:solidFill>
                <a:latin typeface="Times New Roman" panose="02020603050405020304" pitchFamily="18" charset="0"/>
                <a:cs typeface="Times New Roman" panose="02020603050405020304" pitchFamily="18" charset="0"/>
              </a:rPr>
              <a:t>scans</a:t>
            </a:r>
            <a:r>
              <a:rPr lang="en-US" sz="2400" dirty="0" smtClean="0">
                <a:latin typeface="Times New Roman" panose="02020603050405020304" pitchFamily="18" charset="0"/>
                <a:cs typeface="Times New Roman" panose="02020603050405020304" pitchFamily="18" charset="0"/>
              </a:rPr>
              <a:t> </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are more advanced imaging tests that can be used to find problems that an X-ray might not until they’re further along, like cancer. A CT scan is a series of X-rays taken from different angles that are put together to make a more complete picture. A PET scan uses a special dye that lets your doctor see parts of your body more clearly</a:t>
            </a:r>
            <a:r>
              <a:rPr lang="en-US" sz="2400" dirty="0" smtClean="0">
                <a:latin typeface="Times New Roman" panose="02020603050405020304" pitchFamily="18" charset="0"/>
                <a:cs typeface="Times New Roman" panose="02020603050405020304" pitchFamily="18" charset="0"/>
              </a:rPr>
              <a:t>.</a:t>
            </a:r>
          </a:p>
          <a:p>
            <a:pPr marL="0" indent="0">
              <a:lnSpc>
                <a:spcPct val="150000"/>
              </a:lnSpc>
              <a:buNone/>
            </a:pPr>
            <a:r>
              <a:rPr lang="en-US" sz="2400" b="1" dirty="0" smtClean="0">
                <a:solidFill>
                  <a:srgbClr val="FF0000"/>
                </a:solidFill>
                <a:latin typeface="Times New Roman" panose="02020603050405020304" pitchFamily="18" charset="0"/>
                <a:cs typeface="Times New Roman" panose="02020603050405020304" pitchFamily="18" charset="0"/>
              </a:rPr>
              <a:t>8- Magnetic </a:t>
            </a:r>
            <a:r>
              <a:rPr lang="en-US" sz="2400" b="1" dirty="0">
                <a:solidFill>
                  <a:srgbClr val="FF0000"/>
                </a:solidFill>
                <a:latin typeface="Times New Roman" panose="02020603050405020304" pitchFamily="18" charset="0"/>
                <a:cs typeface="Times New Roman" panose="02020603050405020304" pitchFamily="18" charset="0"/>
              </a:rPr>
              <a:t>Resonance Imaging</a:t>
            </a:r>
          </a:p>
          <a:p>
            <a:pPr marL="0" indent="0">
              <a:lnSpc>
                <a:spcPct val="150000"/>
              </a:lnSpc>
              <a:buNone/>
            </a:pPr>
            <a:r>
              <a:rPr lang="en-US" sz="2400" dirty="0">
                <a:latin typeface="Times New Roman" panose="02020603050405020304" pitchFamily="18" charset="0"/>
                <a:cs typeface="Times New Roman" panose="02020603050405020304" pitchFamily="18" charset="0"/>
              </a:rPr>
              <a:t>MRI is similar to a CT scan except that magnetic fields and </a:t>
            </a:r>
            <a:r>
              <a:rPr lang="en-US" sz="2400" dirty="0" smtClean="0">
                <a:latin typeface="Times New Roman" panose="02020603050405020304" pitchFamily="18" charset="0"/>
                <a:cs typeface="Times New Roman" panose="02020603050405020304" pitchFamily="18" charset="0"/>
              </a:rPr>
              <a:t>radiofrequency signals </a:t>
            </a:r>
            <a:r>
              <a:rPr lang="en-US" sz="2400" dirty="0">
                <a:latin typeface="Times New Roman" panose="02020603050405020304" pitchFamily="18" charset="0"/>
                <a:cs typeface="Times New Roman" panose="02020603050405020304" pitchFamily="18" charset="0"/>
              </a:rPr>
              <a:t>are used instead of radiation. MRI is able to better </a:t>
            </a:r>
            <a:r>
              <a:rPr lang="en-US" sz="2400" dirty="0" smtClean="0">
                <a:latin typeface="Times New Roman" panose="02020603050405020304" pitchFamily="18" charset="0"/>
                <a:cs typeface="Times New Roman" panose="02020603050405020304" pitchFamily="18" charset="0"/>
              </a:rPr>
              <a:t>distinguish between </a:t>
            </a:r>
            <a:r>
              <a:rPr lang="en-US" sz="2400" dirty="0">
                <a:latin typeface="Times New Roman" panose="02020603050405020304" pitchFamily="18" charset="0"/>
                <a:cs typeface="Times New Roman" panose="02020603050405020304" pitchFamily="18" charset="0"/>
              </a:rPr>
              <a:t>normal and abnormal tissues than CT and, therefore, yields </a:t>
            </a:r>
            <a:r>
              <a:rPr lang="en-US" sz="2400" dirty="0" smtClean="0">
                <a:latin typeface="Times New Roman" panose="02020603050405020304" pitchFamily="18" charset="0"/>
                <a:cs typeface="Times New Roman" panose="02020603050405020304" pitchFamily="18" charset="0"/>
              </a:rPr>
              <a:t>a much </a:t>
            </a:r>
            <a:r>
              <a:rPr lang="en-US" sz="2400" dirty="0">
                <a:latin typeface="Times New Roman" panose="02020603050405020304" pitchFamily="18" charset="0"/>
                <a:cs typeface="Times New Roman" panose="02020603050405020304" pitchFamily="18" charset="0"/>
              </a:rPr>
              <a:t>more detailed diagnostic image. MRI is used to </a:t>
            </a:r>
            <a:r>
              <a:rPr lang="en-US" sz="2400" dirty="0" smtClean="0">
                <a:latin typeface="Times New Roman" panose="02020603050405020304" pitchFamily="18" charset="0"/>
                <a:cs typeface="Times New Roman" panose="02020603050405020304" pitchFamily="18" charset="0"/>
              </a:rPr>
              <a:t>characterize pulmonary </a:t>
            </a:r>
            <a:r>
              <a:rPr lang="en-US" sz="2400" dirty="0">
                <a:latin typeface="Times New Roman" panose="02020603050405020304" pitchFamily="18" charset="0"/>
                <a:cs typeface="Times New Roman" panose="02020603050405020304" pitchFamily="18" charset="0"/>
              </a:rPr>
              <a:t>nodules; to help stage bronchogenic carcinoma (assessment </a:t>
            </a:r>
            <a:r>
              <a:rPr lang="en-US" sz="2400" dirty="0" smtClean="0">
                <a:latin typeface="Times New Roman" panose="02020603050405020304" pitchFamily="18" charset="0"/>
                <a:cs typeface="Times New Roman" panose="02020603050405020304" pitchFamily="18" charset="0"/>
              </a:rPr>
              <a:t>of chest </a:t>
            </a:r>
            <a:r>
              <a:rPr lang="en-US" sz="2400" dirty="0">
                <a:latin typeface="Times New Roman" panose="02020603050405020304" pitchFamily="18" charset="0"/>
                <a:cs typeface="Times New Roman" panose="02020603050405020304" pitchFamily="18" charset="0"/>
              </a:rPr>
              <a:t>wall invasion); and to evaluate inflammatory activity in </a:t>
            </a:r>
            <a:r>
              <a:rPr lang="en-US" sz="2400" dirty="0" smtClean="0">
                <a:latin typeface="Times New Roman" panose="02020603050405020304" pitchFamily="18" charset="0"/>
                <a:cs typeface="Times New Roman" panose="02020603050405020304" pitchFamily="18" charset="0"/>
              </a:rPr>
              <a:t>interstitial lung </a:t>
            </a:r>
            <a:r>
              <a:rPr lang="en-US" sz="2400" dirty="0">
                <a:latin typeface="Times New Roman" panose="02020603050405020304" pitchFamily="18" charset="0"/>
                <a:cs typeface="Times New Roman" panose="02020603050405020304" pitchFamily="18" charset="0"/>
              </a:rPr>
              <a:t>disease, acute PE, and chronic thrombolytic pulmonary hypertension.</a:t>
            </a:r>
          </a:p>
        </p:txBody>
      </p:sp>
    </p:spTree>
    <p:extLst>
      <p:ext uri="{BB962C8B-B14F-4D97-AF65-F5344CB8AC3E}">
        <p14:creationId xmlns:p14="http://schemas.microsoft.com/office/powerpoint/2010/main" val="423583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2673" y="498763"/>
            <a:ext cx="10515600" cy="5761327"/>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lgn="ctr">
              <a:buNone/>
            </a:pPr>
            <a:r>
              <a:rPr lang="en-US" sz="12800" b="1" dirty="0">
                <a:solidFill>
                  <a:srgbClr val="FF0000"/>
                </a:solidFill>
                <a:latin typeface="Times New Roman" panose="02020603050405020304" pitchFamily="18" charset="0"/>
                <a:cs typeface="Times New Roman" panose="02020603050405020304" pitchFamily="18" charset="0"/>
              </a:rPr>
              <a:t>Anatomic and Physiologic </a:t>
            </a:r>
            <a:r>
              <a:rPr lang="en-US" sz="12800" b="1" dirty="0" smtClean="0">
                <a:solidFill>
                  <a:srgbClr val="FF0000"/>
                </a:solidFill>
                <a:latin typeface="Times New Roman" panose="02020603050405020304" pitchFamily="18" charset="0"/>
                <a:cs typeface="Times New Roman" panose="02020603050405020304" pitchFamily="18" charset="0"/>
              </a:rPr>
              <a:t>Overview</a:t>
            </a:r>
          </a:p>
          <a:p>
            <a:pPr marL="0" indent="0">
              <a:lnSpc>
                <a:spcPct val="150000"/>
              </a:lnSpc>
              <a:buNone/>
            </a:pPr>
            <a:r>
              <a:rPr lang="en-US" sz="10400" dirty="0" smtClean="0">
                <a:latin typeface="Times New Roman" panose="02020603050405020304" pitchFamily="18" charset="0"/>
                <a:cs typeface="Times New Roman" panose="02020603050405020304" pitchFamily="18" charset="0"/>
              </a:rPr>
              <a:t>The respiratory system is composed of the upper and lower respiratory</a:t>
            </a:r>
            <a:br>
              <a:rPr lang="en-US" sz="10400" dirty="0" smtClean="0">
                <a:latin typeface="Times New Roman" panose="02020603050405020304" pitchFamily="18" charset="0"/>
                <a:cs typeface="Times New Roman" panose="02020603050405020304" pitchFamily="18" charset="0"/>
              </a:rPr>
            </a:br>
            <a:r>
              <a:rPr lang="en-US" sz="10400" dirty="0" smtClean="0">
                <a:latin typeface="Times New Roman" panose="02020603050405020304" pitchFamily="18" charset="0"/>
                <a:cs typeface="Times New Roman" panose="02020603050405020304" pitchFamily="18" charset="0"/>
              </a:rPr>
              <a:t>tracts. Together, the two tracts are responsible for </a:t>
            </a:r>
            <a:r>
              <a:rPr lang="en-US" sz="10400" b="1" dirty="0" smtClean="0">
                <a:latin typeface="Times New Roman" panose="02020603050405020304" pitchFamily="18" charset="0"/>
                <a:cs typeface="Times New Roman" panose="02020603050405020304" pitchFamily="18" charset="0"/>
              </a:rPr>
              <a:t>ventilation </a:t>
            </a:r>
            <a:r>
              <a:rPr lang="en-US" sz="10400" dirty="0" smtClean="0">
                <a:latin typeface="Times New Roman" panose="02020603050405020304" pitchFamily="18" charset="0"/>
                <a:cs typeface="Times New Roman" panose="02020603050405020304" pitchFamily="18" charset="0"/>
              </a:rPr>
              <a:t>(movement of air in and out of the airways). The upper respiratory tract, known as the upper airway, warms and filters inspired air so that the lower respiratory tract (the lungs) can accomplish gas exchange or diffusion. Gas exchange involves delivering oxygen to the tissues through the bloodstream and expelling waste gases, such as carbon dioxide, during expiration. The respiratory system depends on the cardiovascular system for perfusion, or blood flow through the pulmonary system</a:t>
            </a:r>
            <a:r>
              <a:rPr lang="en-US" sz="10400" b="1" dirty="0">
                <a:latin typeface="Times New Roman" panose="02020603050405020304" pitchFamily="18" charset="0"/>
                <a:cs typeface="Times New Roman" panose="02020603050405020304" pitchFamily="18" charset="0"/>
              </a:rPr>
              <a:t/>
            </a:r>
            <a:br>
              <a:rPr lang="en-US" sz="10400" b="1" dirty="0">
                <a:latin typeface="Times New Roman" panose="02020603050405020304" pitchFamily="18" charset="0"/>
                <a:cs typeface="Times New Roman" panose="02020603050405020304" pitchFamily="18" charset="0"/>
              </a:rPr>
            </a:br>
            <a:r>
              <a:rPr lang="en-US" dirty="0" smtClean="0"/>
              <a:t/>
            </a:r>
            <a:br>
              <a:rPr lang="en-US" dirty="0" smtClean="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7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91" y="290944"/>
            <a:ext cx="11443853" cy="6262255"/>
          </a:xfrm>
        </p:spPr>
        <p:style>
          <a:lnRef idx="2">
            <a:schemeClr val="dk1"/>
          </a:lnRef>
          <a:fillRef idx="1">
            <a:schemeClr val="lt1"/>
          </a:fillRef>
          <a:effectRef idx="0">
            <a:schemeClr val="dk1"/>
          </a:effectRef>
          <a:fontRef idx="minor">
            <a:schemeClr val="dk1"/>
          </a:fontRef>
        </p:style>
        <p:txBody>
          <a:bodyPr/>
          <a:lstStyle/>
          <a:p>
            <a:pPr marL="0" indent="0">
              <a:lnSpc>
                <a:spcPct val="150000"/>
              </a:lnSpc>
              <a:buNone/>
            </a:pPr>
            <a:r>
              <a:rPr lang="en-US" b="1" dirty="0" smtClean="0">
                <a:solidFill>
                  <a:srgbClr val="FF0000"/>
                </a:solidFill>
                <a:latin typeface="Times New Roman" panose="02020603050405020304" pitchFamily="18" charset="0"/>
                <a:cs typeface="Times New Roman" panose="02020603050405020304" pitchFamily="18" charset="0"/>
              </a:rPr>
              <a:t>9- Pulmonary </a:t>
            </a:r>
            <a:r>
              <a:rPr lang="en-US" b="1" dirty="0">
                <a:solidFill>
                  <a:srgbClr val="FF0000"/>
                </a:solidFill>
                <a:latin typeface="Times New Roman" panose="02020603050405020304" pitchFamily="18" charset="0"/>
                <a:cs typeface="Times New Roman" panose="02020603050405020304" pitchFamily="18" charset="0"/>
              </a:rPr>
              <a:t>Angiography</a:t>
            </a:r>
            <a:r>
              <a:rPr lang="en-US" b="1" dirty="0"/>
              <a:t/>
            </a:r>
            <a:br>
              <a:rPr lang="en-US" b="1" dirty="0"/>
            </a:br>
            <a:r>
              <a:rPr lang="en-US" sz="2400" dirty="0" smtClean="0">
                <a:latin typeface="Times New Roman" panose="02020603050405020304" pitchFamily="18" charset="0"/>
                <a:cs typeface="Times New Roman" panose="02020603050405020304" pitchFamily="18" charset="0"/>
              </a:rPr>
              <a:t>Pulmonary angiography is used to investigate congenital abnormalities of the pulmonary vascular tree, and less frequently PE, when less invasive tests are inconclusive, but there is a high clinical suspicion for PE. To visualize the pulmonary vessels, a radiopaque agent is injected through a catheter, which has been initially inserted into a vein (e.g., jugular, subclavian, brachial, or femoral vein) and then threaded into the pulmonary artery</a:t>
            </a:r>
            <a:r>
              <a:rPr lang="en-US" sz="2400" smtClean="0">
                <a:latin typeface="Times New Roman" panose="02020603050405020304" pitchFamily="18" charset="0"/>
                <a:cs typeface="Times New Roman" panose="02020603050405020304" pitchFamily="18" charset="0"/>
              </a:rPr>
              <a:t>. </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177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1782"/>
            <a:ext cx="10515600" cy="5775181"/>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lgn="ctr">
              <a:buNone/>
            </a:pPr>
            <a:r>
              <a:rPr lang="en-US" sz="12800" b="1" dirty="0">
                <a:solidFill>
                  <a:srgbClr val="1C3983"/>
                </a:solidFill>
                <a:latin typeface="Times New Roman" panose="02020603050405020304" pitchFamily="18" charset="0"/>
                <a:cs typeface="Times New Roman" panose="02020603050405020304" pitchFamily="18" charset="0"/>
              </a:rPr>
              <a:t>Anatomy of the Respiratory </a:t>
            </a:r>
            <a:r>
              <a:rPr lang="en-US" sz="12800" b="1" dirty="0" smtClean="0">
                <a:solidFill>
                  <a:srgbClr val="1C3983"/>
                </a:solidFill>
                <a:latin typeface="Times New Roman" panose="02020603050405020304" pitchFamily="18" charset="0"/>
                <a:cs typeface="Times New Roman" panose="02020603050405020304" pitchFamily="18" charset="0"/>
              </a:rPr>
              <a:t>System</a:t>
            </a:r>
          </a:p>
          <a:p>
            <a:pPr marL="0" indent="0">
              <a:lnSpc>
                <a:spcPct val="170000"/>
              </a:lnSpc>
              <a:buNone/>
            </a:pPr>
            <a:r>
              <a:rPr lang="en-US" sz="9600" b="1" dirty="0">
                <a:solidFill>
                  <a:srgbClr val="FF0000"/>
                </a:solidFill>
                <a:latin typeface="Times New Roman" panose="02020603050405020304" pitchFamily="18" charset="0"/>
                <a:cs typeface="Times New Roman" panose="02020603050405020304" pitchFamily="18" charset="0"/>
              </a:rPr>
              <a:t>Upper Respiratory Tract</a:t>
            </a:r>
            <a:r>
              <a:rPr lang="en-US" sz="9600" b="1" dirty="0">
                <a:latin typeface="Times New Roman" panose="02020603050405020304" pitchFamily="18" charset="0"/>
                <a:cs typeface="Times New Roman" panose="02020603050405020304" pitchFamily="18" charset="0"/>
              </a:rPr>
              <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Upper airway structures consist of the nose; paranasal sinuses; </a:t>
            </a:r>
            <a:r>
              <a:rPr lang="en-US" sz="9600" dirty="0" smtClean="0">
                <a:latin typeface="Times New Roman" panose="02020603050405020304" pitchFamily="18" charset="0"/>
                <a:cs typeface="Times New Roman" panose="02020603050405020304" pitchFamily="18" charset="0"/>
              </a:rPr>
              <a:t>pharynx, tonsils</a:t>
            </a:r>
            <a:r>
              <a:rPr lang="en-US" sz="9600" dirty="0">
                <a:latin typeface="Times New Roman" panose="02020603050405020304" pitchFamily="18" charset="0"/>
                <a:cs typeface="Times New Roman" panose="02020603050405020304" pitchFamily="18" charset="0"/>
              </a:rPr>
              <a:t>, and adenoids; larynx; and trachea</a:t>
            </a:r>
            <a:r>
              <a:rPr lang="en-US" sz="9600" dirty="0" smtClean="0">
                <a:latin typeface="Times New Roman" panose="02020603050405020304" pitchFamily="18" charset="0"/>
                <a:cs typeface="Times New Roman" panose="02020603050405020304" pitchFamily="18" charset="0"/>
              </a:rPr>
              <a:t>.</a:t>
            </a:r>
          </a:p>
          <a:p>
            <a:pPr marL="0" indent="0">
              <a:lnSpc>
                <a:spcPct val="150000"/>
              </a:lnSpc>
              <a:buNone/>
            </a:pPr>
            <a:r>
              <a:rPr lang="en-US" sz="9600" b="1" dirty="0">
                <a:solidFill>
                  <a:srgbClr val="FF0000"/>
                </a:solidFill>
                <a:latin typeface="Times New Roman" panose="02020603050405020304" pitchFamily="18" charset="0"/>
                <a:cs typeface="Times New Roman" panose="02020603050405020304" pitchFamily="18" charset="0"/>
              </a:rPr>
              <a:t>Lower Respiratory Tract</a:t>
            </a:r>
            <a:r>
              <a:rPr lang="en-US" sz="9600" dirty="0" smtClean="0">
                <a:solidFill>
                  <a:srgbClr val="FF0000"/>
                </a:solidFill>
                <a:latin typeface="Times New Roman" panose="02020603050405020304" pitchFamily="18" charset="0"/>
                <a:cs typeface="Times New Roman" panose="02020603050405020304" pitchFamily="18" charset="0"/>
              </a:rPr>
              <a:t> </a:t>
            </a:r>
          </a:p>
          <a:p>
            <a:pPr marL="0" indent="0">
              <a:lnSpc>
                <a:spcPct val="220000"/>
              </a:lnSpc>
              <a:buNone/>
            </a:pPr>
            <a:r>
              <a:rPr lang="en-US" sz="9600" dirty="0" smtClean="0">
                <a:latin typeface="Times New Roman" panose="02020603050405020304" pitchFamily="18" charset="0"/>
                <a:cs typeface="Times New Roman" panose="02020603050405020304" pitchFamily="18" charset="0"/>
              </a:rPr>
              <a:t>The lower respiratory tract consists of the bronchi, bronchioles, alveolar ducts, and alveoli. Except for the right and left mainstem bronchi, all lower airway structures are found within the lungs. The right lung is divided into 3 lobes (upper, middle, and lower) and the left lung into 2 lobes (upper and lower) </a:t>
            </a:r>
            <a:br>
              <a:rPr lang="en-US" sz="9600" dirty="0" smtClean="0">
                <a:latin typeface="Times New Roman" panose="02020603050405020304" pitchFamily="18" charset="0"/>
                <a:cs typeface="Times New Roman" panose="02020603050405020304" pitchFamily="18" charset="0"/>
              </a:rPr>
            </a:br>
            <a:r>
              <a:rPr lang="en-US" dirty="0" smtClean="0"/>
              <a:t> </a:t>
            </a:r>
            <a:br>
              <a:rPr lang="en-US" dirty="0" smtClean="0"/>
            </a:br>
            <a:endParaRPr lang="en-US" b="1" dirty="0" smtClean="0">
              <a:solidFill>
                <a:srgbClr val="1C3983"/>
              </a:solidFill>
              <a:latin typeface="Times New Roman" panose="02020603050405020304" pitchFamily="18" charset="0"/>
              <a:cs typeface="Times New Roman" panose="02020603050405020304" pitchFamily="18" charset="0"/>
            </a:endParaRPr>
          </a:p>
          <a:p>
            <a:pPr marL="0" indent="0">
              <a:buNone/>
            </a:pPr>
            <a:r>
              <a:rPr lang="en-US" dirty="0" smtClean="0"/>
              <a:t> </a:t>
            </a:r>
            <a:br>
              <a:rPr lang="en-US" dirty="0" smtClean="0"/>
            </a:br>
            <a:endParaRPr lang="en-US" dirty="0"/>
          </a:p>
        </p:txBody>
      </p:sp>
    </p:spTree>
    <p:extLst>
      <p:ext uri="{BB962C8B-B14F-4D97-AF65-F5344CB8AC3E}">
        <p14:creationId xmlns:p14="http://schemas.microsoft.com/office/powerpoint/2010/main" val="3218942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08364" y="512619"/>
            <a:ext cx="9906000" cy="5666509"/>
          </a:xfrm>
          <a:prstGeom prst="rect">
            <a:avLst/>
          </a:prstGeom>
          <a:ln>
            <a:solidFill>
              <a:schemeClr val="tx1"/>
            </a:solidFill>
          </a:ln>
        </p:spPr>
      </p:pic>
    </p:spTree>
    <p:extLst>
      <p:ext uri="{BB962C8B-B14F-4D97-AF65-F5344CB8AC3E}">
        <p14:creationId xmlns:p14="http://schemas.microsoft.com/office/powerpoint/2010/main" val="2944721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944"/>
            <a:ext cx="10515600" cy="6109855"/>
          </a:xfrm>
        </p:spPr>
        <p:style>
          <a:lnRef idx="2">
            <a:schemeClr val="dk1"/>
          </a:lnRef>
          <a:fillRef idx="1">
            <a:schemeClr val="lt1"/>
          </a:fillRef>
          <a:effectRef idx="0">
            <a:schemeClr val="dk1"/>
          </a:effectRef>
          <a:fontRef idx="minor">
            <a:schemeClr val="dk1"/>
          </a:fontRef>
        </p:style>
        <p:txBody>
          <a:bodyPr>
            <a:normAutofit fontScale="32500" lnSpcReduction="20000"/>
          </a:bodyPr>
          <a:lstStyle/>
          <a:p>
            <a:pPr marL="0" indent="0" algn="ctr">
              <a:buNone/>
            </a:pPr>
            <a:r>
              <a:rPr lang="en-US" sz="9800" b="1" dirty="0">
                <a:solidFill>
                  <a:srgbClr val="FF0000"/>
                </a:solidFill>
                <a:latin typeface="Times New Roman" panose="02020603050405020304" pitchFamily="18" charset="0"/>
                <a:cs typeface="Times New Roman" panose="02020603050405020304" pitchFamily="18" charset="0"/>
              </a:rPr>
              <a:t>Common </a:t>
            </a:r>
            <a:r>
              <a:rPr lang="en-US" sz="9800" b="1" dirty="0" smtClean="0">
                <a:solidFill>
                  <a:srgbClr val="FF0000"/>
                </a:solidFill>
                <a:latin typeface="Times New Roman" panose="02020603050405020304" pitchFamily="18" charset="0"/>
                <a:cs typeface="Times New Roman" panose="02020603050405020304" pitchFamily="18" charset="0"/>
              </a:rPr>
              <a:t>Symptoms</a:t>
            </a:r>
          </a:p>
          <a:p>
            <a:pPr marL="0" indent="0">
              <a:buNone/>
            </a:pPr>
            <a:r>
              <a:rPr lang="en-US" sz="8600" dirty="0" smtClean="0">
                <a:solidFill>
                  <a:srgbClr val="FF0000"/>
                </a:solidFill>
                <a:latin typeface="Times New Roman" panose="02020603050405020304" pitchFamily="18" charset="0"/>
                <a:cs typeface="Times New Roman" panose="02020603050405020304" pitchFamily="18" charset="0"/>
              </a:rPr>
              <a:t>1- Dyspnea</a:t>
            </a:r>
          </a:p>
          <a:p>
            <a:pPr marL="0" indent="0" algn="l">
              <a:lnSpc>
                <a:spcPct val="150000"/>
              </a:lnSpc>
              <a:buNone/>
            </a:pPr>
            <a:r>
              <a:rPr lang="en-US" sz="7400" b="1" dirty="0">
                <a:latin typeface="Times New Roman" panose="02020603050405020304" pitchFamily="18" charset="0"/>
                <a:cs typeface="Times New Roman" panose="02020603050405020304" pitchFamily="18" charset="0"/>
              </a:rPr>
              <a:t>Dyspnea </a:t>
            </a:r>
            <a:r>
              <a:rPr lang="en-US" sz="7400" dirty="0">
                <a:latin typeface="Times New Roman" panose="02020603050405020304" pitchFamily="18" charset="0"/>
                <a:cs typeface="Times New Roman" panose="02020603050405020304" pitchFamily="18" charset="0"/>
              </a:rPr>
              <a:t>(subjective feeling of </a:t>
            </a:r>
            <a:r>
              <a:rPr lang="en-US" sz="7400" dirty="0" smtClean="0">
                <a:latin typeface="Times New Roman" panose="02020603050405020304" pitchFamily="18" charset="0"/>
                <a:cs typeface="Times New Roman" panose="02020603050405020304" pitchFamily="18" charset="0"/>
              </a:rPr>
              <a:t>difficult, breathlessness</a:t>
            </a:r>
            <a:r>
              <a:rPr lang="en-US" sz="7400" dirty="0">
                <a:latin typeface="Times New Roman" panose="02020603050405020304" pitchFamily="18" charset="0"/>
                <a:cs typeface="Times New Roman" panose="02020603050405020304" pitchFamily="18" charset="0"/>
              </a:rPr>
              <a:t>, shortness of breath) is a multidimensional </a:t>
            </a:r>
            <a:r>
              <a:rPr lang="en-US" sz="7400" dirty="0" smtClean="0">
                <a:latin typeface="Times New Roman" panose="02020603050405020304" pitchFamily="18" charset="0"/>
                <a:cs typeface="Times New Roman" panose="02020603050405020304" pitchFamily="18" charset="0"/>
              </a:rPr>
              <a:t>symptom common </a:t>
            </a:r>
            <a:r>
              <a:rPr lang="en-US" sz="7400" dirty="0">
                <a:latin typeface="Times New Roman" panose="02020603050405020304" pitchFamily="18" charset="0"/>
                <a:cs typeface="Times New Roman" panose="02020603050405020304" pitchFamily="18" charset="0"/>
              </a:rPr>
              <a:t>to many pulmonary and cardiac </a:t>
            </a:r>
            <a:r>
              <a:rPr lang="en-US" sz="7400" dirty="0" smtClean="0">
                <a:latin typeface="Times New Roman" panose="02020603050405020304" pitchFamily="18" charset="0"/>
                <a:cs typeface="Times New Roman" panose="02020603050405020304" pitchFamily="18" charset="0"/>
              </a:rPr>
              <a:t>disorders. </a:t>
            </a:r>
            <a:r>
              <a:rPr lang="en-US" sz="7400" dirty="0">
                <a:latin typeface="Times New Roman" panose="02020603050405020304" pitchFamily="18" charset="0"/>
                <a:cs typeface="Times New Roman" panose="02020603050405020304" pitchFamily="18" charset="0"/>
              </a:rPr>
              <a:t>Dyspnea </a:t>
            </a:r>
            <a:r>
              <a:rPr lang="en-US" sz="7400" dirty="0" smtClean="0">
                <a:latin typeface="Times New Roman" panose="02020603050405020304" pitchFamily="18" charset="0"/>
                <a:cs typeface="Times New Roman" panose="02020603050405020304" pitchFamily="18" charset="0"/>
              </a:rPr>
              <a:t>may also </a:t>
            </a:r>
            <a:r>
              <a:rPr lang="en-US" sz="7400" dirty="0">
                <a:latin typeface="Times New Roman" panose="02020603050405020304" pitchFamily="18" charset="0"/>
                <a:cs typeface="Times New Roman" panose="02020603050405020304" pitchFamily="18" charset="0"/>
              </a:rPr>
              <a:t>be associated with allergic reactions, anemia, neurologic </a:t>
            </a:r>
            <a:r>
              <a:rPr lang="en-US" sz="7400" dirty="0" smtClean="0">
                <a:latin typeface="Times New Roman" panose="02020603050405020304" pitchFamily="18" charset="0"/>
                <a:cs typeface="Times New Roman" panose="02020603050405020304" pitchFamily="18" charset="0"/>
              </a:rPr>
              <a:t>or neuromuscular </a:t>
            </a:r>
            <a:r>
              <a:rPr lang="en-US" sz="7400" dirty="0">
                <a:latin typeface="Times New Roman" panose="02020603050405020304" pitchFamily="18" charset="0"/>
                <a:cs typeface="Times New Roman" panose="02020603050405020304" pitchFamily="18" charset="0"/>
              </a:rPr>
              <a:t>disorders, trauma, and advanced disease, and is common </a:t>
            </a:r>
            <a:r>
              <a:rPr lang="en-US" sz="7400" dirty="0" smtClean="0">
                <a:latin typeface="Times New Roman" panose="02020603050405020304" pitchFamily="18" charset="0"/>
                <a:cs typeface="Times New Roman" panose="02020603050405020304" pitchFamily="18" charset="0"/>
              </a:rPr>
              <a:t>at the </a:t>
            </a:r>
            <a:r>
              <a:rPr lang="en-US" sz="7400" dirty="0">
                <a:latin typeface="Times New Roman" panose="02020603050405020304" pitchFamily="18" charset="0"/>
                <a:cs typeface="Times New Roman" panose="02020603050405020304" pitchFamily="18" charset="0"/>
              </a:rPr>
              <a:t>end of </a:t>
            </a:r>
            <a:r>
              <a:rPr lang="en-US" sz="7400" dirty="0" smtClean="0">
                <a:latin typeface="Times New Roman" panose="02020603050405020304" pitchFamily="18" charset="0"/>
                <a:cs typeface="Times New Roman" panose="02020603050405020304" pitchFamily="18" charset="0"/>
              </a:rPr>
              <a:t>life. </a:t>
            </a:r>
            <a:r>
              <a:rPr lang="en-US" sz="7400" dirty="0">
                <a:latin typeface="Times New Roman" panose="02020603050405020304" pitchFamily="18" charset="0"/>
                <a:cs typeface="Times New Roman" panose="02020603050405020304" pitchFamily="18" charset="0"/>
              </a:rPr>
              <a:t>Dyspnea </a:t>
            </a:r>
            <a:r>
              <a:rPr lang="en-US" sz="7400" dirty="0" smtClean="0">
                <a:latin typeface="Times New Roman" panose="02020603050405020304" pitchFamily="18" charset="0"/>
                <a:cs typeface="Times New Roman" panose="02020603050405020304" pitchFamily="18" charset="0"/>
              </a:rPr>
              <a:t>can also </a:t>
            </a:r>
            <a:r>
              <a:rPr lang="en-US" sz="7400" dirty="0">
                <a:latin typeface="Times New Roman" panose="02020603050405020304" pitchFamily="18" charset="0"/>
                <a:cs typeface="Times New Roman" panose="02020603050405020304" pitchFamily="18" charset="0"/>
              </a:rPr>
              <a:t>occur after exercise in people without </a:t>
            </a:r>
            <a:r>
              <a:rPr lang="en-US" sz="7400" dirty="0" smtClean="0">
                <a:latin typeface="Times New Roman" panose="02020603050405020304" pitchFamily="18" charset="0"/>
                <a:cs typeface="Times New Roman" panose="02020603050405020304" pitchFamily="18" charset="0"/>
              </a:rPr>
              <a:t>disease.</a:t>
            </a:r>
            <a:r>
              <a:rPr lang="en-US" sz="7400" dirty="0"/>
              <a:t> </a:t>
            </a:r>
            <a:r>
              <a:rPr lang="en-US" sz="7400" dirty="0">
                <a:latin typeface="Times New Roman" panose="02020603050405020304" pitchFamily="18" charset="0"/>
                <a:cs typeface="Times New Roman" panose="02020603050405020304" pitchFamily="18" charset="0"/>
              </a:rPr>
              <a:t>In general, acute diseases of the lungs produce a more severe grade </a:t>
            </a:r>
            <a:r>
              <a:rPr lang="en-US" sz="7400" dirty="0" smtClean="0">
                <a:latin typeface="Times New Roman" panose="02020603050405020304" pitchFamily="18" charset="0"/>
                <a:cs typeface="Times New Roman" panose="02020603050405020304" pitchFamily="18" charset="0"/>
              </a:rPr>
              <a:t>of dyspnea </a:t>
            </a:r>
            <a:r>
              <a:rPr lang="en-US" sz="7400" dirty="0">
                <a:latin typeface="Times New Roman" panose="02020603050405020304" pitchFamily="18" charset="0"/>
                <a:cs typeface="Times New Roman" panose="02020603050405020304" pitchFamily="18" charset="0"/>
              </a:rPr>
              <a:t>than do chronic diseases. Sudden dyspnea in a healthy person </a:t>
            </a:r>
            <a:r>
              <a:rPr lang="en-US" sz="7400" dirty="0" smtClean="0">
                <a:latin typeface="Times New Roman" panose="02020603050405020304" pitchFamily="18" charset="0"/>
                <a:cs typeface="Times New Roman" panose="02020603050405020304" pitchFamily="18" charset="0"/>
              </a:rPr>
              <a:t>may indicate </a:t>
            </a:r>
            <a:r>
              <a:rPr lang="en-US" sz="7400" dirty="0">
                <a:latin typeface="Times New Roman" panose="02020603050405020304" pitchFamily="18" charset="0"/>
                <a:cs typeface="Times New Roman" panose="02020603050405020304" pitchFamily="18" charset="0"/>
              </a:rPr>
              <a:t>pneumothorax (air in the pleural cavity), acute </a:t>
            </a:r>
            <a:r>
              <a:rPr lang="en-US" sz="7400" dirty="0" smtClean="0">
                <a:latin typeface="Times New Roman" panose="02020603050405020304" pitchFamily="18" charset="0"/>
                <a:cs typeface="Times New Roman" panose="02020603050405020304" pitchFamily="18" charset="0"/>
              </a:rPr>
              <a:t>respiratory obstruction</a:t>
            </a:r>
            <a:r>
              <a:rPr lang="en-US" sz="7400" dirty="0">
                <a:latin typeface="Times New Roman" panose="02020603050405020304" pitchFamily="18" charset="0"/>
                <a:cs typeface="Times New Roman" panose="02020603050405020304" pitchFamily="18" charset="0"/>
              </a:rPr>
              <a:t>, allergic reaction, or myocardial infarction. </a:t>
            </a:r>
            <a:br>
              <a:rPr lang="en-US" sz="7400" dirty="0">
                <a:latin typeface="Times New Roman" panose="02020603050405020304" pitchFamily="18" charset="0"/>
                <a:cs typeface="Times New Roman" panose="02020603050405020304" pitchFamily="18" charset="0"/>
              </a:rPr>
            </a:br>
            <a:r>
              <a:rPr lang="en-US" sz="3800" dirty="0" smtClean="0">
                <a:latin typeface="Times New Roman" panose="02020603050405020304" pitchFamily="18" charset="0"/>
                <a:cs typeface="Times New Roman" panose="02020603050405020304" pitchFamily="18" charset="0"/>
              </a:rPr>
              <a:t> </a:t>
            </a:r>
            <a:r>
              <a:rPr lang="en-US" sz="3800" dirty="0"/>
              <a:t/>
            </a:r>
            <a:br>
              <a:rPr lang="en-US" sz="3800" dirty="0"/>
            </a:b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a:t/>
            </a:r>
            <a:br>
              <a:rPr lang="en-US" sz="3200" dirty="0"/>
            </a:br>
            <a:endParaRPr lang="en-US" sz="3200" dirty="0"/>
          </a:p>
        </p:txBody>
      </p:sp>
    </p:spTree>
    <p:extLst>
      <p:ext uri="{BB962C8B-B14F-4D97-AF65-F5344CB8AC3E}">
        <p14:creationId xmlns:p14="http://schemas.microsoft.com/office/powerpoint/2010/main" val="2716879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474" y="360218"/>
            <a:ext cx="11333018" cy="5816745"/>
          </a:xfrm>
        </p:spPr>
        <p:style>
          <a:lnRef idx="2">
            <a:schemeClr val="dk1"/>
          </a:lnRef>
          <a:fillRef idx="1">
            <a:schemeClr val="lt1"/>
          </a:fillRef>
          <a:effectRef idx="0">
            <a:schemeClr val="dk1"/>
          </a:effectRef>
          <a:fontRef idx="minor">
            <a:schemeClr val="dk1"/>
          </a:fontRef>
        </p:style>
        <p:txBody>
          <a:bodyPr>
            <a:normAutofit fontScale="92500"/>
          </a:bodyPr>
          <a:lstStyle/>
          <a:p>
            <a:pPr marL="0" indent="0">
              <a:lnSpc>
                <a:spcPct val="150000"/>
              </a:lnSpc>
              <a:buNone/>
            </a:pP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immobilized patients</a:t>
            </a:r>
            <a:r>
              <a:rPr lang="en-US" dirty="0">
                <a:latin typeface="Times New Roman" panose="02020603050405020304" pitchFamily="18" charset="0"/>
                <a:cs typeface="Times New Roman" panose="02020603050405020304" pitchFamily="18" charset="0"/>
              </a:rPr>
              <a:t>, sudden dyspnea may denote pulmonary embolism (PE). </a:t>
            </a:r>
            <a:r>
              <a:rPr lang="en-US" dirty="0" smtClean="0">
                <a:latin typeface="Times New Roman" panose="02020603050405020304" pitchFamily="18" charset="0"/>
                <a:cs typeface="Times New Roman" panose="02020603050405020304" pitchFamily="18" charset="0"/>
              </a:rPr>
              <a:t>Dyspnea and </a:t>
            </a:r>
            <a:r>
              <a:rPr lang="en-US" b="1" dirty="0">
                <a:latin typeface="Times New Roman" panose="02020603050405020304" pitchFamily="18" charset="0"/>
                <a:cs typeface="Times New Roman" panose="02020603050405020304" pitchFamily="18" charset="0"/>
              </a:rPr>
              <a:t>tachypnea </a:t>
            </a:r>
            <a:r>
              <a:rPr lang="en-US" dirty="0">
                <a:latin typeface="Times New Roman" panose="02020603050405020304" pitchFamily="18" charset="0"/>
                <a:cs typeface="Times New Roman" panose="02020603050405020304" pitchFamily="18" charset="0"/>
              </a:rPr>
              <a:t>(abnormally rapid respirations) accompanied </a:t>
            </a:r>
            <a:r>
              <a:rPr lang="en-US" dirty="0" smtClean="0">
                <a:latin typeface="Times New Roman" panose="02020603050405020304" pitchFamily="18" charset="0"/>
                <a:cs typeface="Times New Roman" panose="02020603050405020304" pitchFamily="18" charset="0"/>
              </a:rPr>
              <a:t>by progressive </a:t>
            </a:r>
            <a:r>
              <a:rPr lang="en-US" b="1" dirty="0">
                <a:latin typeface="Times New Roman" panose="02020603050405020304" pitchFamily="18" charset="0"/>
                <a:cs typeface="Times New Roman" panose="02020603050405020304" pitchFamily="18" charset="0"/>
              </a:rPr>
              <a:t>hypoxemia </a:t>
            </a:r>
            <a:r>
              <a:rPr lang="en-US" dirty="0">
                <a:latin typeface="Times New Roman" panose="02020603050405020304" pitchFamily="18" charset="0"/>
                <a:cs typeface="Times New Roman" panose="02020603050405020304" pitchFamily="18" charset="0"/>
              </a:rPr>
              <a:t>(low blood oxygen level) in a person who </a:t>
            </a:r>
            <a:r>
              <a:rPr lang="en-US" dirty="0" smtClean="0">
                <a:latin typeface="Times New Roman" panose="02020603050405020304" pitchFamily="18" charset="0"/>
                <a:cs typeface="Times New Roman" panose="02020603050405020304" pitchFamily="18" charset="0"/>
              </a:rPr>
              <a:t>has recently </a:t>
            </a:r>
            <a:r>
              <a:rPr lang="en-US" dirty="0">
                <a:latin typeface="Times New Roman" panose="02020603050405020304" pitchFamily="18" charset="0"/>
                <a:cs typeface="Times New Roman" panose="02020603050405020304" pitchFamily="18" charset="0"/>
              </a:rPr>
              <a:t>experienced lung trauma, shock, cardiopulmonary bypass, </a:t>
            </a:r>
            <a:r>
              <a:rPr lang="en-US" dirty="0" smtClean="0">
                <a:latin typeface="Times New Roman" panose="02020603050405020304" pitchFamily="18" charset="0"/>
                <a:cs typeface="Times New Roman" panose="02020603050405020304" pitchFamily="18" charset="0"/>
              </a:rPr>
              <a:t>or multiple </a:t>
            </a:r>
            <a:r>
              <a:rPr lang="en-US" dirty="0">
                <a:latin typeface="Times New Roman" panose="02020603050405020304" pitchFamily="18" charset="0"/>
                <a:cs typeface="Times New Roman" panose="02020603050405020304" pitchFamily="18" charset="0"/>
              </a:rPr>
              <a:t>blood transfusions may signal ARDS. </a:t>
            </a:r>
            <a:r>
              <a:rPr lang="en-US" b="1" dirty="0">
                <a:latin typeface="Times New Roman" panose="02020603050405020304" pitchFamily="18" charset="0"/>
                <a:cs typeface="Times New Roman" panose="02020603050405020304" pitchFamily="18" charset="0"/>
              </a:rPr>
              <a:t>Orthopnea </a:t>
            </a:r>
            <a:r>
              <a:rPr lang="en-US" dirty="0">
                <a:latin typeface="Times New Roman" panose="02020603050405020304" pitchFamily="18" charset="0"/>
                <a:cs typeface="Times New Roman" panose="02020603050405020304" pitchFamily="18" charset="0"/>
              </a:rPr>
              <a:t>(shortness </a:t>
            </a:r>
            <a:r>
              <a:rPr lang="en-US" dirty="0" smtClean="0">
                <a:latin typeface="Times New Roman" panose="02020603050405020304" pitchFamily="18" charset="0"/>
                <a:cs typeface="Times New Roman" panose="02020603050405020304" pitchFamily="18" charset="0"/>
              </a:rPr>
              <a:t>of breath </a:t>
            </a:r>
            <a:r>
              <a:rPr lang="en-US" dirty="0">
                <a:latin typeface="Times New Roman" panose="02020603050405020304" pitchFamily="18" charset="0"/>
                <a:cs typeface="Times New Roman" panose="02020603050405020304" pitchFamily="18" charset="0"/>
              </a:rPr>
              <a:t>when lying flat, relieved by sitting or standing) may be found </a:t>
            </a:r>
            <a:r>
              <a:rPr lang="en-US" dirty="0" smtClean="0">
                <a:latin typeface="Times New Roman" panose="02020603050405020304" pitchFamily="18" charset="0"/>
                <a:cs typeface="Times New Roman" panose="02020603050405020304" pitchFamily="18" charset="0"/>
              </a:rPr>
              <a:t>in patients </a:t>
            </a:r>
            <a:r>
              <a:rPr lang="en-US" dirty="0">
                <a:latin typeface="Times New Roman" panose="02020603050405020304" pitchFamily="18" charset="0"/>
                <a:cs typeface="Times New Roman" panose="02020603050405020304" pitchFamily="18" charset="0"/>
              </a:rPr>
              <a:t>with heart disease and occasionally in patients with </a:t>
            </a:r>
            <a:r>
              <a:rPr lang="en-US" dirty="0" smtClean="0">
                <a:latin typeface="Times New Roman" panose="02020603050405020304" pitchFamily="18" charset="0"/>
                <a:cs typeface="Times New Roman" panose="02020603050405020304" pitchFamily="18" charset="0"/>
              </a:rPr>
              <a:t>chronic obstructive </a:t>
            </a:r>
            <a:r>
              <a:rPr lang="en-US" dirty="0">
                <a:latin typeface="Times New Roman" panose="02020603050405020304" pitchFamily="18" charset="0"/>
                <a:cs typeface="Times New Roman" panose="02020603050405020304" pitchFamily="18" charset="0"/>
              </a:rPr>
              <a:t>pulmonary disease (COPD); dyspnea with an </a:t>
            </a:r>
            <a:r>
              <a:rPr lang="en-US" dirty="0" smtClean="0">
                <a:latin typeface="Times New Roman" panose="02020603050405020304" pitchFamily="18" charset="0"/>
                <a:cs typeface="Times New Roman" panose="02020603050405020304" pitchFamily="18" charset="0"/>
              </a:rPr>
              <a:t>expiratory wheeze </a:t>
            </a:r>
            <a:r>
              <a:rPr lang="en-US" dirty="0">
                <a:latin typeface="Times New Roman" panose="02020603050405020304" pitchFamily="18" charset="0"/>
                <a:cs typeface="Times New Roman" panose="02020603050405020304" pitchFamily="18" charset="0"/>
              </a:rPr>
              <a:t>occurs with COPD. </a:t>
            </a:r>
            <a:r>
              <a:rPr lang="en-US" dirty="0"/>
              <a:t/>
            </a: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35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4073"/>
            <a:ext cx="10515600" cy="580289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11200" b="1" dirty="0" smtClean="0">
                <a:solidFill>
                  <a:srgbClr val="FF0000"/>
                </a:solidFill>
                <a:latin typeface="Times New Roman" panose="02020603050405020304" pitchFamily="18" charset="0"/>
                <a:cs typeface="Times New Roman" panose="02020603050405020304" pitchFamily="18" charset="0"/>
              </a:rPr>
              <a:t>2- </a:t>
            </a:r>
            <a:r>
              <a:rPr lang="en-US" sz="11200" b="1" dirty="0">
                <a:solidFill>
                  <a:srgbClr val="FF0000"/>
                </a:solidFill>
                <a:latin typeface="Times New Roman" panose="02020603050405020304" pitchFamily="18" charset="0"/>
                <a:cs typeface="Times New Roman" panose="02020603050405020304" pitchFamily="18" charset="0"/>
              </a:rPr>
              <a:t>Cough </a:t>
            </a:r>
            <a:endParaRPr lang="en-US" sz="11200" b="1" dirty="0" smtClean="0">
              <a:solidFill>
                <a:srgbClr val="FF0000"/>
              </a:solidFill>
              <a:latin typeface="Times New Roman" panose="02020603050405020304" pitchFamily="18" charset="0"/>
              <a:cs typeface="Times New Roman" panose="02020603050405020304" pitchFamily="18" charset="0"/>
            </a:endParaRPr>
          </a:p>
          <a:p>
            <a:pPr marL="0" indent="0">
              <a:lnSpc>
                <a:spcPct val="170000"/>
              </a:lnSpc>
              <a:buNone/>
            </a:pPr>
            <a:r>
              <a:rPr lang="en-US" sz="9600" dirty="0">
                <a:latin typeface="Times New Roman" panose="02020603050405020304" pitchFamily="18" charset="0"/>
                <a:cs typeface="Times New Roman" panose="02020603050405020304" pitchFamily="18" charset="0"/>
              </a:rPr>
              <a:t>Cough is a reflex that protects the lungs from the accumulation </a:t>
            </a:r>
            <a:r>
              <a:rPr lang="en-US" sz="9600" dirty="0" smtClean="0">
                <a:latin typeface="Times New Roman" panose="02020603050405020304" pitchFamily="18" charset="0"/>
                <a:cs typeface="Times New Roman" panose="02020603050405020304" pitchFamily="18" charset="0"/>
              </a:rPr>
              <a:t>of secretions </a:t>
            </a:r>
            <a:r>
              <a:rPr lang="en-US" sz="9600" dirty="0">
                <a:latin typeface="Times New Roman" panose="02020603050405020304" pitchFamily="18" charset="0"/>
                <a:cs typeface="Times New Roman" panose="02020603050405020304" pitchFamily="18" charset="0"/>
              </a:rPr>
              <a:t>or the inhalation of foreign bodies. Its presence or absence </a:t>
            </a:r>
            <a:r>
              <a:rPr lang="en-US" sz="9600" dirty="0" smtClean="0">
                <a:latin typeface="Times New Roman" panose="02020603050405020304" pitchFamily="18" charset="0"/>
                <a:cs typeface="Times New Roman" panose="02020603050405020304" pitchFamily="18" charset="0"/>
              </a:rPr>
              <a:t>can be </a:t>
            </a:r>
            <a:r>
              <a:rPr lang="en-US" sz="9600" dirty="0">
                <a:latin typeface="Times New Roman" panose="02020603050405020304" pitchFamily="18" charset="0"/>
                <a:cs typeface="Times New Roman" panose="02020603050405020304" pitchFamily="18" charset="0"/>
              </a:rPr>
              <a:t>a diagnostic clue because some disorders cause coughing and </a:t>
            </a:r>
            <a:r>
              <a:rPr lang="en-US" sz="9600" dirty="0" smtClean="0">
                <a:latin typeface="Times New Roman" panose="02020603050405020304" pitchFamily="18" charset="0"/>
                <a:cs typeface="Times New Roman" panose="02020603050405020304" pitchFamily="18" charset="0"/>
              </a:rPr>
              <a:t>others suppress </a:t>
            </a:r>
            <a:r>
              <a:rPr lang="en-US" sz="9600" dirty="0">
                <a:latin typeface="Times New Roman" panose="02020603050405020304" pitchFamily="18" charset="0"/>
                <a:cs typeface="Times New Roman" panose="02020603050405020304" pitchFamily="18" charset="0"/>
              </a:rPr>
              <a:t>it. The cough reflex may be impaired by weakness or paralysis </a:t>
            </a:r>
            <a:r>
              <a:rPr lang="en-US" sz="9600" dirty="0" smtClean="0">
                <a:latin typeface="Times New Roman" panose="02020603050405020304" pitchFamily="18" charset="0"/>
                <a:cs typeface="Times New Roman" panose="02020603050405020304" pitchFamily="18" charset="0"/>
              </a:rPr>
              <a:t>of the </a:t>
            </a:r>
            <a:r>
              <a:rPr lang="en-US" sz="9600" dirty="0">
                <a:latin typeface="Times New Roman" panose="02020603050405020304" pitchFamily="18" charset="0"/>
                <a:cs typeface="Times New Roman" panose="02020603050405020304" pitchFamily="18" charset="0"/>
              </a:rPr>
              <a:t>respiratory muscles, prolonged inactivity, the presence of a </a:t>
            </a:r>
            <a:r>
              <a:rPr lang="en-US" sz="9600" dirty="0" smtClean="0">
                <a:latin typeface="Times New Roman" panose="02020603050405020304" pitchFamily="18" charset="0"/>
                <a:cs typeface="Times New Roman" panose="02020603050405020304" pitchFamily="18" charset="0"/>
              </a:rPr>
              <a:t>nasogastric tube</a:t>
            </a:r>
            <a:r>
              <a:rPr lang="en-US" sz="9600" dirty="0">
                <a:latin typeface="Times New Roman" panose="02020603050405020304" pitchFamily="18" charset="0"/>
                <a:cs typeface="Times New Roman" panose="02020603050405020304" pitchFamily="18" charset="0"/>
              </a:rPr>
              <a:t>, or depressed function of the brain’s medullary centers (e.g</a:t>
            </a:r>
            <a:r>
              <a:rPr lang="en-US" sz="9600" dirty="0" smtClean="0">
                <a:latin typeface="Times New Roman" panose="02020603050405020304" pitchFamily="18" charset="0"/>
                <a:cs typeface="Times New Roman" panose="02020603050405020304" pitchFamily="18" charset="0"/>
              </a:rPr>
              <a:t>., anesthesia</a:t>
            </a:r>
            <a:r>
              <a:rPr lang="en-US" sz="9600" dirty="0">
                <a:latin typeface="Times New Roman" panose="02020603050405020304" pitchFamily="18" charset="0"/>
                <a:cs typeface="Times New Roman" panose="02020603050405020304" pitchFamily="18" charset="0"/>
              </a:rPr>
              <a:t>, brain disorders). Cough results from irritation or inflammation of the mucous </a:t>
            </a:r>
            <a:r>
              <a:rPr lang="en-US" sz="9600" dirty="0" smtClean="0">
                <a:latin typeface="Times New Roman" panose="02020603050405020304" pitchFamily="18" charset="0"/>
                <a:cs typeface="Times New Roman" panose="02020603050405020304" pitchFamily="18" charset="0"/>
              </a:rPr>
              <a:t>membranes anywhere </a:t>
            </a:r>
            <a:r>
              <a:rPr lang="en-US" sz="9600" dirty="0">
                <a:latin typeface="Times New Roman" panose="02020603050405020304" pitchFamily="18" charset="0"/>
                <a:cs typeface="Times New Roman" panose="02020603050405020304" pitchFamily="18" charset="0"/>
              </a:rPr>
              <a:t>in the respiratory tract and is associated with </a:t>
            </a:r>
            <a:r>
              <a:rPr lang="en-US" sz="9600" dirty="0" smtClean="0">
                <a:latin typeface="Times New Roman" panose="02020603050405020304" pitchFamily="18" charset="0"/>
                <a:cs typeface="Times New Roman" panose="02020603050405020304" pitchFamily="18" charset="0"/>
              </a:rPr>
              <a:t>multiple pulmonary </a:t>
            </a:r>
            <a:r>
              <a:rPr lang="en-US" sz="9600" dirty="0">
                <a:latin typeface="Times New Roman" panose="02020603050405020304" pitchFamily="18" charset="0"/>
                <a:cs typeface="Times New Roman" panose="02020603050405020304" pitchFamily="18" charset="0"/>
              </a:rPr>
              <a:t>disorders. Mucus, pus, blood, or an airborne irritant, such </a:t>
            </a:r>
            <a:r>
              <a:rPr lang="en-US" sz="9600" dirty="0" smtClean="0">
                <a:latin typeface="Times New Roman" panose="02020603050405020304" pitchFamily="18" charset="0"/>
                <a:cs typeface="Times New Roman" panose="02020603050405020304" pitchFamily="18" charset="0"/>
              </a:rPr>
              <a:t>as smoke </a:t>
            </a:r>
            <a:r>
              <a:rPr lang="en-US" sz="9600" dirty="0">
                <a:latin typeface="Times New Roman" panose="02020603050405020304" pitchFamily="18" charset="0"/>
                <a:cs typeface="Times New Roman" panose="02020603050405020304" pitchFamily="18" charset="0"/>
              </a:rPr>
              <a:t>or a gas, may stimulate the cough reflex. </a:t>
            </a:r>
            <a:r>
              <a:rPr lang="en-US" sz="3000" dirty="0"/>
              <a:t/>
            </a:r>
            <a:br>
              <a:rPr lang="en-US" sz="3000" dirty="0"/>
            </a:br>
            <a:r>
              <a:rPr lang="en-US" dirty="0"/>
              <a:t/>
            </a:r>
            <a:br>
              <a:rPr lang="en-US" dirty="0"/>
            </a:br>
            <a:endParaRPr lang="en-US" dirty="0"/>
          </a:p>
        </p:txBody>
      </p:sp>
    </p:spTree>
    <p:extLst>
      <p:ext uri="{BB962C8B-B14F-4D97-AF65-F5344CB8AC3E}">
        <p14:creationId xmlns:p14="http://schemas.microsoft.com/office/powerpoint/2010/main" val="1921667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508"/>
            <a:ext cx="11305309" cy="6220691"/>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nSpc>
                <a:spcPct val="150000"/>
              </a:lnSpc>
              <a:buNone/>
            </a:pPr>
            <a:r>
              <a:rPr lang="en-US" sz="2600" dirty="0">
                <a:latin typeface="Times New Roman" panose="02020603050405020304" pitchFamily="18" charset="0"/>
                <a:cs typeface="Times New Roman" panose="02020603050405020304" pitchFamily="18" charset="0"/>
              </a:rPr>
              <a:t>Common causes of cough include asthma, gastrointestinal reflux disease, infection, and side effects of medications, such as angiotensin-converting enzyme (ACE) inhibitors</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To help determine the cause of the cough, the nurse inquires about </a:t>
            </a:r>
            <a:r>
              <a:rPr lang="en-US" sz="2600" dirty="0" smtClean="0">
                <a:latin typeface="Times New Roman" panose="02020603050405020304" pitchFamily="18" charset="0"/>
                <a:cs typeface="Times New Roman" panose="02020603050405020304" pitchFamily="18" charset="0"/>
              </a:rPr>
              <a:t>the onset </a:t>
            </a:r>
            <a:r>
              <a:rPr lang="en-US" sz="2600" dirty="0">
                <a:latin typeface="Times New Roman" panose="02020603050405020304" pitchFamily="18" charset="0"/>
                <a:cs typeface="Times New Roman" panose="02020603050405020304" pitchFamily="18" charset="0"/>
              </a:rPr>
              <a:t>and time of coughing. Coughing at night may indicate the onset </a:t>
            </a:r>
            <a:r>
              <a:rPr lang="en-US" sz="2600" dirty="0" smtClean="0">
                <a:latin typeface="Times New Roman" panose="02020603050405020304" pitchFamily="18" charset="0"/>
                <a:cs typeface="Times New Roman" panose="02020603050405020304" pitchFamily="18" charset="0"/>
              </a:rPr>
              <a:t>of left-sided </a:t>
            </a:r>
            <a:r>
              <a:rPr lang="en-US" sz="2600" dirty="0">
                <a:latin typeface="Times New Roman" panose="02020603050405020304" pitchFamily="18" charset="0"/>
                <a:cs typeface="Times New Roman" panose="02020603050405020304" pitchFamily="18" charset="0"/>
              </a:rPr>
              <a:t>heart failure or bronchial asthma. A cough in the morning </a:t>
            </a:r>
            <a:r>
              <a:rPr lang="en-US" sz="2600" dirty="0" smtClean="0">
                <a:latin typeface="Times New Roman" panose="02020603050405020304" pitchFamily="18" charset="0"/>
                <a:cs typeface="Times New Roman" panose="02020603050405020304" pitchFamily="18" charset="0"/>
              </a:rPr>
              <a:t>with sputum </a:t>
            </a:r>
            <a:r>
              <a:rPr lang="en-US" sz="2600" dirty="0">
                <a:latin typeface="Times New Roman" panose="02020603050405020304" pitchFamily="18" charset="0"/>
                <a:cs typeface="Times New Roman" panose="02020603050405020304" pitchFamily="18" charset="0"/>
              </a:rPr>
              <a:t>production may indicate bronchitis. A cough that worsens </a:t>
            </a:r>
            <a:r>
              <a:rPr lang="en-US" sz="2600" dirty="0" smtClean="0">
                <a:latin typeface="Times New Roman" panose="02020603050405020304" pitchFamily="18" charset="0"/>
                <a:cs typeface="Times New Roman" panose="02020603050405020304" pitchFamily="18" charset="0"/>
              </a:rPr>
              <a:t>when the </a:t>
            </a:r>
            <a:r>
              <a:rPr lang="en-US" sz="2600" dirty="0">
                <a:latin typeface="Times New Roman" panose="02020603050405020304" pitchFamily="18" charset="0"/>
                <a:cs typeface="Times New Roman" panose="02020603050405020304" pitchFamily="18" charset="0"/>
              </a:rPr>
              <a:t>patient is supine suggests postnasal drip (rhinosinusitis). </a:t>
            </a:r>
            <a:r>
              <a:rPr lang="en-US" sz="2600" dirty="0" smtClean="0">
                <a:latin typeface="Times New Roman" panose="02020603050405020304" pitchFamily="18" charset="0"/>
                <a:cs typeface="Times New Roman" panose="02020603050405020304" pitchFamily="18" charset="0"/>
              </a:rPr>
              <a:t>Coughing after </a:t>
            </a:r>
            <a:r>
              <a:rPr lang="en-US" sz="2600" dirty="0">
                <a:latin typeface="Times New Roman" panose="02020603050405020304" pitchFamily="18" charset="0"/>
                <a:cs typeface="Times New Roman" panose="02020603050405020304" pitchFamily="18" charset="0"/>
              </a:rPr>
              <a:t>food intake may indicate aspiration of material into </a:t>
            </a:r>
            <a:r>
              <a:rPr lang="en-US" sz="2600" dirty="0" smtClean="0">
                <a:latin typeface="Times New Roman" panose="02020603050405020304" pitchFamily="18" charset="0"/>
                <a:cs typeface="Times New Roman" panose="02020603050405020304" pitchFamily="18" charset="0"/>
              </a:rPr>
              <a:t>the tracheobronchial </a:t>
            </a:r>
            <a:r>
              <a:rPr lang="en-US" sz="2600" dirty="0">
                <a:latin typeface="Times New Roman" panose="02020603050405020304" pitchFamily="18" charset="0"/>
                <a:cs typeface="Times New Roman" panose="02020603050405020304" pitchFamily="18" charset="0"/>
              </a:rPr>
              <a:t>tree. A cough of recent onset is usually from an </a:t>
            </a:r>
            <a:r>
              <a:rPr lang="en-US" sz="2600" dirty="0" smtClean="0">
                <a:latin typeface="Times New Roman" panose="02020603050405020304" pitchFamily="18" charset="0"/>
                <a:cs typeface="Times New Roman" panose="02020603050405020304" pitchFamily="18" charset="0"/>
              </a:rPr>
              <a:t>acute infection. </a:t>
            </a:r>
            <a:r>
              <a:rPr lang="en-US" sz="2600" dirty="0">
                <a:latin typeface="Times New Roman" panose="02020603050405020304" pitchFamily="18" charset="0"/>
                <a:cs typeface="Times New Roman" panose="02020603050405020304" pitchFamily="18" charset="0"/>
              </a:rPr>
              <a:t/>
            </a:r>
            <a:br>
              <a:rPr lang="en-US" sz="2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419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327" y="332508"/>
            <a:ext cx="11083637" cy="6165273"/>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nSpc>
                <a:spcPct val="150000"/>
              </a:lnSpc>
              <a:buNone/>
            </a:pPr>
            <a:r>
              <a:rPr lang="en-US" dirty="0">
                <a:latin typeface="Times New Roman" panose="02020603050405020304" pitchFamily="18" charset="0"/>
                <a:cs typeface="Times New Roman" panose="02020603050405020304" pitchFamily="18" charset="0"/>
              </a:rPr>
              <a:t>The nurse assesses the character of the cough and associated </a:t>
            </a:r>
            <a:r>
              <a:rPr lang="en-US" dirty="0" smtClean="0">
                <a:latin typeface="Times New Roman" panose="02020603050405020304" pitchFamily="18" charset="0"/>
                <a:cs typeface="Times New Roman" panose="02020603050405020304" pitchFamily="18" charset="0"/>
              </a:rPr>
              <a:t>symptoms. A </a:t>
            </a:r>
            <a:r>
              <a:rPr lang="en-US" dirty="0">
                <a:latin typeface="Times New Roman" panose="02020603050405020304" pitchFamily="18" charset="0"/>
                <a:cs typeface="Times New Roman" panose="02020603050405020304" pitchFamily="18" charset="0"/>
              </a:rPr>
              <a:t>dry, irritative cough is characteristic of an upper respiratory </a:t>
            </a:r>
            <a:r>
              <a:rPr lang="en-US" dirty="0" smtClean="0">
                <a:latin typeface="Times New Roman" panose="02020603050405020304" pitchFamily="18" charset="0"/>
                <a:cs typeface="Times New Roman" panose="02020603050405020304" pitchFamily="18" charset="0"/>
              </a:rPr>
              <a:t>tract infection </a:t>
            </a:r>
            <a:r>
              <a:rPr lang="en-US" dirty="0">
                <a:latin typeface="Times New Roman" panose="02020603050405020304" pitchFamily="18" charset="0"/>
                <a:cs typeface="Times New Roman" panose="02020603050405020304" pitchFamily="18" charset="0"/>
              </a:rPr>
              <a:t>of viral origin, or it may be a side effect of ACE </a:t>
            </a:r>
            <a:r>
              <a:rPr lang="en-US" dirty="0" smtClean="0">
                <a:latin typeface="Times New Roman" panose="02020603050405020304" pitchFamily="18" charset="0"/>
                <a:cs typeface="Times New Roman" panose="02020603050405020304" pitchFamily="18" charset="0"/>
              </a:rPr>
              <a:t>inhibitor therapy</a:t>
            </a:r>
            <a:r>
              <a:rPr lang="en-US" dirty="0">
                <a:latin typeface="Times New Roman" panose="02020603050405020304" pitchFamily="18" charset="0"/>
                <a:cs typeface="Times New Roman" panose="02020603050405020304" pitchFamily="18" charset="0"/>
              </a:rPr>
              <a:t>. An irritative, high-pitched cough can be caused </a:t>
            </a:r>
            <a:r>
              <a:rPr lang="en-US" dirty="0" smtClean="0">
                <a:latin typeface="Times New Roman" panose="02020603050405020304" pitchFamily="18" charset="0"/>
                <a:cs typeface="Times New Roman" panose="02020603050405020304" pitchFamily="18" charset="0"/>
              </a:rPr>
              <a:t>by laryngotracheitis</a:t>
            </a:r>
            <a:r>
              <a:rPr lang="en-US" dirty="0">
                <a:latin typeface="Times New Roman" panose="02020603050405020304" pitchFamily="18" charset="0"/>
                <a:cs typeface="Times New Roman" panose="02020603050405020304" pitchFamily="18" charset="0"/>
              </a:rPr>
              <a:t>. A brassy cough is the result of a tracheal lesion, and </a:t>
            </a:r>
            <a:r>
              <a:rPr lang="en-US" dirty="0" smtClean="0">
                <a:latin typeface="Times New Roman" panose="02020603050405020304" pitchFamily="18" charset="0"/>
                <a:cs typeface="Times New Roman" panose="02020603050405020304" pitchFamily="18" charset="0"/>
              </a:rPr>
              <a:t>a severe </a:t>
            </a:r>
            <a:r>
              <a:rPr lang="en-US" dirty="0">
                <a:latin typeface="Times New Roman" panose="02020603050405020304" pitchFamily="18" charset="0"/>
                <a:cs typeface="Times New Roman" panose="02020603050405020304" pitchFamily="18" charset="0"/>
              </a:rPr>
              <a:t>or changing cough may indicate bronchogenic carcinoma. </a:t>
            </a:r>
            <a:r>
              <a:rPr lang="en-US" dirty="0" smtClean="0">
                <a:latin typeface="Times New Roman" panose="02020603050405020304" pitchFamily="18" charset="0"/>
                <a:cs typeface="Times New Roman" panose="02020603050405020304" pitchFamily="18" charset="0"/>
              </a:rPr>
              <a:t>Pleuritic chest </a:t>
            </a:r>
            <a:r>
              <a:rPr lang="en-US" dirty="0">
                <a:latin typeface="Times New Roman" panose="02020603050405020304" pitchFamily="18" charset="0"/>
                <a:cs typeface="Times New Roman" panose="02020603050405020304" pitchFamily="18" charset="0"/>
              </a:rPr>
              <a:t>pain that accompanies coughing may indicate pleural or chest </a:t>
            </a:r>
            <a:r>
              <a:rPr lang="en-US" dirty="0" smtClean="0">
                <a:latin typeface="Times New Roman" panose="02020603050405020304" pitchFamily="18" charset="0"/>
                <a:cs typeface="Times New Roman" panose="02020603050405020304" pitchFamily="18" charset="0"/>
              </a:rPr>
              <a:t>wall (musculoskeletal</a:t>
            </a:r>
            <a:r>
              <a:rPr lang="en-US" dirty="0">
                <a:latin typeface="Times New Roman" panose="02020603050405020304" pitchFamily="18" charset="0"/>
                <a:cs typeface="Times New Roman" panose="02020603050405020304" pitchFamily="18" charset="0"/>
              </a:rPr>
              <a:t>) involvement. Violent coughing causes bronchial </a:t>
            </a:r>
            <a:r>
              <a:rPr lang="en-US" dirty="0" smtClean="0">
                <a:latin typeface="Times New Roman" panose="02020603050405020304" pitchFamily="18" charset="0"/>
                <a:cs typeface="Times New Roman" panose="02020603050405020304" pitchFamily="18" charset="0"/>
              </a:rPr>
              <a:t>spasm, obstruction</a:t>
            </a:r>
            <a:r>
              <a:rPr lang="en-US" dirty="0">
                <a:latin typeface="Times New Roman" panose="02020603050405020304" pitchFamily="18" charset="0"/>
                <a:cs typeface="Times New Roman" panose="02020603050405020304" pitchFamily="18" charset="0"/>
              </a:rPr>
              <a:t>, and further irritation of the bronchi and may result in </a:t>
            </a:r>
            <a:r>
              <a:rPr lang="en-US" dirty="0" smtClean="0">
                <a:latin typeface="Times New Roman" panose="02020603050405020304" pitchFamily="18" charset="0"/>
                <a:cs typeface="Times New Roman" panose="02020603050405020304" pitchFamily="18" charset="0"/>
              </a:rPr>
              <a:t>syncope (fainting</a:t>
            </a:r>
            <a:r>
              <a:rPr lang="en-US"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805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1506</Words>
  <Application>Microsoft Office PowerPoint</Application>
  <PresentationFormat>Widescreen</PresentationFormat>
  <Paragraphs>59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Cambria Math</vt:lpstr>
      <vt:lpstr>Times New Roman</vt:lpstr>
      <vt:lpstr>Office Theme</vt:lpstr>
      <vt:lpstr>Respiratory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Maher</dc:creator>
  <cp:lastModifiedBy>Maher</cp:lastModifiedBy>
  <cp:revision>34</cp:revision>
  <dcterms:created xsi:type="dcterms:W3CDTF">2021-10-06T21:45:40Z</dcterms:created>
  <dcterms:modified xsi:type="dcterms:W3CDTF">2021-12-23T17:43:58Z</dcterms:modified>
</cp:coreProperties>
</file>